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1"/>
  </p:notesMasterIdLst>
  <p:handoutMasterIdLst>
    <p:handoutMasterId r:id="rId52"/>
  </p:handoutMasterIdLst>
  <p:sldIdLst>
    <p:sldId id="484" r:id="rId2"/>
    <p:sldId id="614" r:id="rId3"/>
    <p:sldId id="439" r:id="rId4"/>
    <p:sldId id="564" r:id="rId5"/>
    <p:sldId id="478" r:id="rId6"/>
    <p:sldId id="445" r:id="rId7"/>
    <p:sldId id="534" r:id="rId8"/>
    <p:sldId id="440" r:id="rId9"/>
    <p:sldId id="447" r:id="rId10"/>
    <p:sldId id="441" r:id="rId11"/>
    <p:sldId id="566" r:id="rId12"/>
    <p:sldId id="565" r:id="rId13"/>
    <p:sldId id="449" r:id="rId14"/>
    <p:sldId id="442" r:id="rId15"/>
    <p:sldId id="450" r:id="rId16"/>
    <p:sldId id="568" r:id="rId17"/>
    <p:sldId id="567" r:id="rId18"/>
    <p:sldId id="615" r:id="rId19"/>
    <p:sldId id="617" r:id="rId20"/>
    <p:sldId id="487" r:id="rId21"/>
    <p:sldId id="451" r:id="rId22"/>
    <p:sldId id="443" r:id="rId23"/>
    <p:sldId id="452" r:id="rId24"/>
    <p:sldId id="453" r:id="rId25"/>
    <p:sldId id="569" r:id="rId26"/>
    <p:sldId id="616" r:id="rId27"/>
    <p:sldId id="854" r:id="rId28"/>
    <p:sldId id="479" r:id="rId29"/>
    <p:sldId id="471" r:id="rId30"/>
    <p:sldId id="537" r:id="rId31"/>
    <p:sldId id="855" r:id="rId32"/>
    <p:sldId id="535" r:id="rId33"/>
    <p:sldId id="536" r:id="rId34"/>
    <p:sldId id="538" r:id="rId35"/>
    <p:sldId id="620" r:id="rId36"/>
    <p:sldId id="858" r:id="rId37"/>
    <p:sldId id="888" r:id="rId38"/>
    <p:sldId id="627" r:id="rId39"/>
    <p:sldId id="507" r:id="rId40"/>
    <p:sldId id="502" r:id="rId41"/>
    <p:sldId id="629" r:id="rId42"/>
    <p:sldId id="856" r:id="rId43"/>
    <p:sldId id="524" r:id="rId44"/>
    <p:sldId id="857" r:id="rId45"/>
    <p:sldId id="631" r:id="rId46"/>
    <p:sldId id="354" r:id="rId47"/>
    <p:sldId id="685" r:id="rId48"/>
    <p:sldId id="570" r:id="rId49"/>
    <p:sldId id="258" r:id="rId50"/>
  </p:sldIdLst>
  <p:sldSz cx="12192000" cy="6858000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charset="0"/>
        <a:ea typeface="ＭＳ Ｐゴシック" charset="0"/>
        <a:cs typeface="ＭＳ Ｐゴシック" charset="0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charset="0"/>
        <a:ea typeface="ＭＳ Ｐゴシック" charset="0"/>
        <a:cs typeface="ＭＳ Ｐゴシック" charset="0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charset="0"/>
        <a:ea typeface="ＭＳ Ｐゴシック" charset="0"/>
        <a:cs typeface="ＭＳ Ｐゴシック" charset="0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charset="0"/>
        <a:ea typeface="ＭＳ Ｐゴシック" charset="0"/>
        <a:cs typeface="ＭＳ Ｐゴシック" charset="0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Verdana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Verdana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Verdana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Verdana" charset="0"/>
        <a:ea typeface="ＭＳ Ｐゴシック" charset="0"/>
        <a:cs typeface="ＭＳ Ｐゴシック" charset="0"/>
      </a:defRPr>
    </a:lvl9pPr>
  </p:defaultTextStyle>
  <p:extLst>
    <p:ext uri="{521415D9-36F7-43E2-AB2F-B90AF26B5E84}">
      <p14:sectionLst xmlns:p14="http://schemas.microsoft.com/office/powerpoint/2010/main">
        <p14:section name="2015" id="{BCFEDBB2-5C1E-4140-A640-0EFD5F122717}">
          <p14:sldIdLst>
            <p14:sldId id="484"/>
            <p14:sldId id="614"/>
            <p14:sldId id="439"/>
            <p14:sldId id="564"/>
            <p14:sldId id="478"/>
            <p14:sldId id="445"/>
            <p14:sldId id="534"/>
            <p14:sldId id="440"/>
            <p14:sldId id="447"/>
            <p14:sldId id="441"/>
            <p14:sldId id="566"/>
            <p14:sldId id="565"/>
            <p14:sldId id="449"/>
            <p14:sldId id="442"/>
            <p14:sldId id="450"/>
            <p14:sldId id="568"/>
            <p14:sldId id="567"/>
            <p14:sldId id="615"/>
            <p14:sldId id="617"/>
            <p14:sldId id="487"/>
            <p14:sldId id="451"/>
            <p14:sldId id="443"/>
            <p14:sldId id="452"/>
            <p14:sldId id="453"/>
            <p14:sldId id="569"/>
            <p14:sldId id="616"/>
            <p14:sldId id="854"/>
          </p14:sldIdLst>
        </p14:section>
        <p14:section name="ILSVRC 2016" id="{F30BF177-825F-45D5-A9A7-2CBB1AA22125}">
          <p14:sldIdLst>
            <p14:sldId id="479"/>
            <p14:sldId id="471"/>
            <p14:sldId id="537"/>
            <p14:sldId id="855"/>
          </p14:sldIdLst>
        </p14:section>
        <p14:section name="ILSVRC 2017" id="{A5C4902A-BFFA-47B6-A239-9D0FBB0C93DC}">
          <p14:sldIdLst>
            <p14:sldId id="535"/>
            <p14:sldId id="536"/>
            <p14:sldId id="538"/>
            <p14:sldId id="620"/>
          </p14:sldIdLst>
        </p14:section>
        <p14:section name="Beyond 2016" id="{58DAE41B-A1BE-434E-8027-88C02B94299B}">
          <p14:sldIdLst>
            <p14:sldId id="858"/>
            <p14:sldId id="888"/>
            <p14:sldId id="627"/>
          </p14:sldIdLst>
        </p14:section>
        <p14:section name="Summary" id="{F37E0D49-6FE1-4DBB-9F2F-FA1EE9D6F0B6}">
          <p14:sldIdLst>
            <p14:sldId id="507"/>
            <p14:sldId id="502"/>
            <p14:sldId id="629"/>
            <p14:sldId id="856"/>
            <p14:sldId id="524"/>
            <p14:sldId id="857"/>
            <p14:sldId id="631"/>
          </p14:sldIdLst>
        </p14:section>
        <p14:section name="Epilogue" id="{2439AF71-8465-4CB6-B0ED-3191CA141E92}">
          <p14:sldIdLst>
            <p14:sldId id="354"/>
            <p14:sldId id="685"/>
            <p14:sldId id="570"/>
            <p14:sldId id="25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009900"/>
    <a:srgbClr val="66FF33"/>
    <a:srgbClr val="00CC00"/>
    <a:srgbClr val="23C1FF"/>
    <a:srgbClr val="E7EAF0"/>
    <a:srgbClr val="CBD3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59" autoAdjust="0"/>
    <p:restoredTop sz="91069" autoAdjust="0"/>
  </p:normalViewPr>
  <p:slideViewPr>
    <p:cSldViewPr snapToGrid="0" snapToObjects="1">
      <p:cViewPr varScale="1">
        <p:scale>
          <a:sx n="75" d="100"/>
          <a:sy n="75" d="100"/>
        </p:scale>
        <p:origin x="941" y="4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notesViewPr>
    <p:cSldViewPr snapToGrid="0" snapToObjects="1">
      <p:cViewPr varScale="1">
        <p:scale>
          <a:sx n="56" d="100"/>
          <a:sy n="56" d="100"/>
        </p:scale>
        <p:origin x="-2886" y="-8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DB9219-4A66-4B41-AFAD-B4DCC55121D3}" type="datetimeFigureOut">
              <a:rPr lang="en-US" smtClean="0"/>
              <a:t>24-Oct-20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A99D96-90C2-44B4-8DCF-3216EB4C362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40857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796F5A-DA36-4202-8F3F-DA89D0431918}" type="datetimeFigureOut">
              <a:rPr lang="en-US" smtClean="0"/>
              <a:t>24-Oct-20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4BABC4-D3F8-4FEC-A081-17F891AA9F9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78498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BABC4-D3F8-4FEC-A081-17F891AA9F9F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02364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ts val="600"/>
              </a:spcBef>
            </a:pPr>
            <a:r>
              <a:rPr lang="en-US" dirty="0"/>
              <a:t>On first conv, reduce spatially by</a:t>
            </a:r>
            <a:r>
              <a:rPr lang="en-US" baseline="0" dirty="0"/>
              <a:t> huge factor</a:t>
            </a:r>
            <a:r>
              <a:rPr lang="en-US" dirty="0"/>
              <a:t> into 56x56, the latter</a:t>
            </a:r>
            <a:r>
              <a:rPr lang="en-US" baseline="0" dirty="0"/>
              <a:t> 150 layers use 56x56 volume</a:t>
            </a:r>
          </a:p>
          <a:p>
            <a:pPr>
              <a:spcBef>
                <a:spcPts val="600"/>
              </a:spcBef>
            </a:pPr>
            <a:r>
              <a:rPr lang="en-US" baseline="0" dirty="0"/>
              <a:t>Forward: input data can be retained in higher layer</a:t>
            </a:r>
          </a:p>
          <a:p>
            <a:pPr>
              <a:spcBef>
                <a:spcPts val="600"/>
              </a:spcBef>
            </a:pPr>
            <a:r>
              <a:rPr lang="en-US" baseline="0" dirty="0"/>
              <a:t>Backward: Gradient can flow back right to input</a:t>
            </a:r>
          </a:p>
          <a:p>
            <a:pPr>
              <a:spcBef>
                <a:spcPts val="600"/>
              </a:spcBef>
            </a:pPr>
            <a:r>
              <a:rPr lang="en-US" dirty="0"/>
              <a:t>[2016] Identity Mappings in Deep Residual Networks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BABC4-D3F8-4FEC-A081-17F891AA9F9F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03716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Alexnet</a:t>
            </a:r>
            <a:r>
              <a:rPr lang="en-US" dirty="0"/>
              <a:t>: 0.01,</a:t>
            </a:r>
            <a:r>
              <a:rPr lang="en-US" baseline="0" dirty="0"/>
              <a:t> higher net because of batch norm</a:t>
            </a:r>
          </a:p>
          <a:p>
            <a:r>
              <a:rPr lang="en-US" baseline="0" dirty="0"/>
              <a:t>No dropout, because using batch norm</a:t>
            </a:r>
          </a:p>
          <a:p>
            <a:r>
              <a:rPr lang="en-US" dirty="0"/>
              <a:t>[2016] Identity Mappings in Deep Residual Networks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BABC4-D3F8-4FEC-A081-17F891AA9F9F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79582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Alexnet</a:t>
            </a:r>
            <a:r>
              <a:rPr lang="en-US" dirty="0"/>
              <a:t>: 0.01,</a:t>
            </a:r>
            <a:r>
              <a:rPr lang="en-US" baseline="0" dirty="0"/>
              <a:t> higher net because of batch norm</a:t>
            </a:r>
          </a:p>
          <a:p>
            <a:r>
              <a:rPr lang="en-US" baseline="0" dirty="0"/>
              <a:t>No dropout, because using batch norm</a:t>
            </a:r>
          </a:p>
          <a:p>
            <a:r>
              <a:rPr lang="en-US" dirty="0"/>
              <a:t>[2016] Identity Mappings in Deep Residual Networks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BABC4-D3F8-4FEC-A081-17F891AA9F9F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81511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Alexnet</a:t>
            </a:r>
            <a:r>
              <a:rPr lang="en-US" dirty="0"/>
              <a:t>: 0.01,</a:t>
            </a:r>
            <a:r>
              <a:rPr lang="en-US" baseline="0" dirty="0"/>
              <a:t> higher net because of batch norm</a:t>
            </a:r>
          </a:p>
          <a:p>
            <a:r>
              <a:rPr lang="en-US" baseline="0" dirty="0"/>
              <a:t>No dropout, because using batch norm</a:t>
            </a:r>
          </a:p>
          <a:p>
            <a:r>
              <a:rPr lang="en-US" dirty="0"/>
              <a:t>[2016] Identity Mappings in Deep Residual Networks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BABC4-D3F8-4FEC-A081-17F891AA9F9F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98580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ts val="600"/>
              </a:spcBef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BABC4-D3F8-4FEC-A081-17F891AA9F9F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85696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ts val="600"/>
              </a:spcBef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BABC4-D3F8-4FEC-A081-17F891AA9F9F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93704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ts val="600"/>
              </a:spcBef>
            </a:pPr>
            <a:r>
              <a:rPr lang="en-US" dirty="0"/>
              <a:t>[2016] Identity Mappings in Deep Residual Networks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BABC4-D3F8-4FEC-A081-17F891AA9F9F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56809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ts val="600"/>
              </a:spcBef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general phenomenon, observed in many datasets</a:t>
            </a:r>
          </a:p>
          <a:p>
            <a:pPr>
              <a:spcBef>
                <a:spcPts val="600"/>
              </a:spcBef>
            </a:pPr>
            <a:r>
              <a:rPr lang="en-US" dirty="0"/>
              <a:t>[2016] Identity Mappings in Deep Residual Networks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BABC4-D3F8-4FEC-A081-17F891AA9F9F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45152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ts val="600"/>
              </a:spcBef>
            </a:pPr>
            <a:r>
              <a:rPr lang="en-US" dirty="0"/>
              <a:t>ILSVRC 2015 winner (3.6% top 5 error)</a:t>
            </a:r>
          </a:p>
          <a:p>
            <a:pPr>
              <a:spcBef>
                <a:spcPts val="600"/>
              </a:spcBef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Slide from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Kaiming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He’s recent presentation https://www.youtube.com/watch?v=1PGLj-uKT1w </a:t>
            </a:r>
          </a:p>
          <a:p>
            <a:pPr>
              <a:spcBef>
                <a:spcPts val="600"/>
              </a:spcBef>
            </a:pPr>
            <a:r>
              <a:rPr lang="en-US" dirty="0"/>
              <a:t>[2016] Identity Mappings in Deep Residual Networks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BABC4-D3F8-4FEC-A081-17F891AA9F9F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42569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ts val="600"/>
              </a:spcBef>
            </a:pPr>
            <a:r>
              <a:rPr lang="en-US" dirty="0"/>
              <a:t>[2016] Identity Mappings in Deep Residual Networks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BABC4-D3F8-4FEC-A081-17F891AA9F9F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55460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ts val="600"/>
              </a:spcBef>
            </a:pPr>
            <a:r>
              <a:rPr lang="en-US" dirty="0"/>
              <a:t>ILSVRC 2015 winner (3.6% top 5 error)</a:t>
            </a:r>
          </a:p>
          <a:p>
            <a:pPr>
              <a:spcBef>
                <a:spcPts val="600"/>
              </a:spcBef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Slide from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Kaiming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He’s recent presentation https://www.youtube.com/watch?v=1PGLj-uKT1w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BABC4-D3F8-4FEC-A081-17F891AA9F9F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284815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ts val="600"/>
              </a:spcBef>
            </a:pPr>
            <a:r>
              <a:rPr lang="en-US" dirty="0"/>
              <a:t>[2016] Identity Mappings in Deep Residual Networks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BABC4-D3F8-4FEC-A081-17F891AA9F9F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71906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S-S-8-8-19-22-152-152-152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BABC4-D3F8-4FEC-A081-17F891AA9F9F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908952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ts val="600"/>
              </a:spcBef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BABC4-D3F8-4FEC-A081-17F891AA9F9F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80437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S-S-8-8-19-22-152-152-152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BABC4-D3F8-4FEC-A081-17F891AA9F9F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979606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S-S-8-8-19-22-152-152-152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BABC4-D3F8-4FEC-A081-17F891AA9F9F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14848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BABC4-D3F8-4FEC-A081-17F891AA9F9F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39264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ts val="600"/>
              </a:spcBef>
            </a:pPr>
            <a:r>
              <a:rPr lang="en-US" dirty="0"/>
              <a:t>ILSVRC 2015 winner (3.6% top 5 error)</a:t>
            </a:r>
          </a:p>
          <a:p>
            <a:pPr>
              <a:spcBef>
                <a:spcPts val="600"/>
              </a:spcBef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Slide from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Kaiming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He’s recent presentation https://www.youtube.com/watch?v=1PGLj-uKT1w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BABC4-D3F8-4FEC-A081-17F891AA9F9F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98446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ts val="600"/>
              </a:spcBef>
            </a:pPr>
            <a:r>
              <a:rPr lang="en-US" dirty="0"/>
              <a:t>ILSVRC 2015 winner (3.6% top 5 error)</a:t>
            </a:r>
          </a:p>
          <a:p>
            <a:pPr>
              <a:spcBef>
                <a:spcPts val="600"/>
              </a:spcBef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Slide from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Kaiming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He’s recent presentation https://www.youtube.com/watch?v=1PGLj-uKT1w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BABC4-D3F8-4FEC-A081-17F891AA9F9F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81054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ts val="600"/>
              </a:spcBef>
            </a:pPr>
            <a:r>
              <a:rPr lang="en-US" dirty="0"/>
              <a:t>ILSVRC 2015 winner (3.6% top 5 error)</a:t>
            </a:r>
          </a:p>
          <a:p>
            <a:pPr>
              <a:spcBef>
                <a:spcPts val="600"/>
              </a:spcBef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Slide from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Kaiming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He’s recent presentation https://www.youtube.com/watch?v=1PGLj-uKT1w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BABC4-D3F8-4FEC-A081-17F891AA9F9F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96451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ts val="600"/>
              </a:spcBef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general phenomenon, observed in many datasets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BABC4-D3F8-4FEC-A081-17F891AA9F9F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46249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ts val="600"/>
              </a:spcBef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general phenomenon, observed in many datasets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BABC4-D3F8-4FEC-A081-17F891AA9F9F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57995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ts val="600"/>
              </a:spcBef>
            </a:pPr>
            <a:r>
              <a:rPr lang="en-US" dirty="0"/>
              <a:t>Very recent works, December 2015</a:t>
            </a:r>
          </a:p>
          <a:p>
            <a:pPr>
              <a:spcBef>
                <a:spcPts val="600"/>
              </a:spcBef>
            </a:pPr>
            <a:r>
              <a:rPr lang="en-US" dirty="0"/>
              <a:t>Resnet, transform representation of Hx</a:t>
            </a:r>
          </a:p>
          <a:p>
            <a:pPr>
              <a:spcBef>
                <a:spcPts val="600"/>
              </a:spcBef>
            </a:pPr>
            <a:r>
              <a:rPr lang="en-US" dirty="0"/>
              <a:t>Plain net : create a function of H(x) that can map your input into output</a:t>
            </a:r>
          </a:p>
          <a:p>
            <a:pPr>
              <a:spcBef>
                <a:spcPts val="600"/>
              </a:spcBef>
            </a:pPr>
            <a:r>
              <a:rPr lang="en-US" dirty="0"/>
              <a:t>Instead to transform your input to </a:t>
            </a:r>
            <a:r>
              <a:rPr lang="en-US" dirty="0" err="1"/>
              <a:t>Hx</a:t>
            </a:r>
            <a:r>
              <a:rPr lang="en-US" dirty="0"/>
              <a:t>, you compute what to add to your input</a:t>
            </a:r>
          </a:p>
          <a:p>
            <a:pPr>
              <a:spcBef>
                <a:spcPts val="600"/>
              </a:spcBef>
            </a:pPr>
            <a:r>
              <a:rPr lang="en-US" dirty="0"/>
              <a:t>Resnet: create a function of F(x) that can be added to</a:t>
            </a:r>
            <a:r>
              <a:rPr lang="en-US" baseline="0" dirty="0"/>
              <a:t> your input, that can map the input to output</a:t>
            </a:r>
          </a:p>
          <a:p>
            <a:pPr>
              <a:spcBef>
                <a:spcPts val="600"/>
              </a:spcBef>
            </a:pPr>
            <a:r>
              <a:rPr lang="en-US" baseline="0" dirty="0"/>
              <a:t>So it calculate delta representation on top of input, instead calculating new representation of inputs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BABC4-D3F8-4FEC-A081-17F891AA9F9F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19897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646245" y="1269243"/>
            <a:ext cx="10545755" cy="765053"/>
          </a:xfrm>
          <a:prstGeom prst="rect">
            <a:avLst/>
          </a:prstGeom>
        </p:spPr>
        <p:txBody>
          <a:bodyPr/>
          <a:lstStyle>
            <a:lvl1pPr algn="l">
              <a:lnSpc>
                <a:spcPct val="90000"/>
              </a:lnSpc>
              <a:defRPr sz="28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646245" y="2227425"/>
            <a:ext cx="10545755" cy="42976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buFont typeface="Wingdings" pitchFamily="28" charset="2"/>
              <a:buNone/>
              <a:defRPr sz="2000" b="0" baseline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Text Placeholder 15"/>
          <p:cNvSpPr>
            <a:spLocks noGrp="1"/>
          </p:cNvSpPr>
          <p:nvPr>
            <p:ph type="body" sz="quarter" idx="13"/>
          </p:nvPr>
        </p:nvSpPr>
        <p:spPr>
          <a:xfrm>
            <a:off x="1646245" y="2875085"/>
            <a:ext cx="10557363" cy="378005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600">
                <a:solidFill>
                  <a:schemeClr val="tx1"/>
                </a:solidFill>
                <a:latin typeface="Verdana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Date Placeholder 1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FD75DB94-F31D-4330-A634-D9146CCE4A73}" type="datetime1">
              <a:rPr lang="en-US" smtClean="0"/>
              <a:t>24-Oct-20</a:t>
            </a:fld>
            <a:endParaRPr lang="en-US" dirty="0"/>
          </a:p>
        </p:txBody>
      </p:sp>
      <p:sp>
        <p:nvSpPr>
          <p:cNvPr id="12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FA0FCE97-1E5D-3942-9893-29D29393C492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0" y="0"/>
            <a:ext cx="12192000" cy="1269242"/>
          </a:xfrm>
          <a:prstGeom prst="rect">
            <a:avLst/>
          </a:prstGeom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 descr="C:\Users\Mystogan\Pictures\Untitled-1.png">
            <a:extLst>
              <a:ext uri="{FF2B5EF4-FFF2-40B4-BE49-F238E27FC236}">
                <a16:creationId xmlns:a16="http://schemas.microsoft.com/office/drawing/2014/main" id="{7CC2DE3A-7AB6-4257-98CE-3675A6AA931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49428" y="216578"/>
            <a:ext cx="3264827" cy="648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C:\Users\Mystogan\Downloads\Compressed\2917_internet_ppt\template_main.jpg">
            <a:extLst>
              <a:ext uri="{FF2B5EF4-FFF2-40B4-BE49-F238E27FC236}">
                <a16:creationId xmlns:a16="http://schemas.microsoft.com/office/drawing/2014/main" id="{1F9EE5D1-5FE1-4BA1-B98A-48B0169AF6C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3394" y="3251531"/>
            <a:ext cx="3848669" cy="3094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3624538"/>
      </p:ext>
    </p:extLst>
  </p:cSld>
  <p:clrMapOvr>
    <a:masterClrMapping/>
  </p:clrMapOvr>
  <p:transition spd="slow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4"/>
          </p:nvPr>
        </p:nvSpPr>
        <p:spPr>
          <a:xfrm>
            <a:off x="487680" y="2009550"/>
            <a:ext cx="11101917" cy="402549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1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2884EB-C6E3-684C-A39B-0E652C4E0E6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Date Placeholder 2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7E3895-EAE3-4057-A8C8-B6399437045D}" type="datetime1">
              <a:rPr lang="en-US" smtClean="0"/>
              <a:t>24-Oct-20</a:t>
            </a:fld>
            <a:endParaRPr 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0" y="1242941"/>
            <a:ext cx="12192000" cy="25305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7" hasCustomPrompt="1"/>
          </p:nvPr>
        </p:nvSpPr>
        <p:spPr>
          <a:xfrm>
            <a:off x="7224218" y="6451601"/>
            <a:ext cx="4421037" cy="365125"/>
          </a:xfrm>
        </p:spPr>
        <p:txBody>
          <a:bodyPr anchor="ctr"/>
          <a:lstStyle>
            <a:lvl1pPr marL="0" indent="0" algn="r">
              <a:buFontTx/>
              <a:buNone/>
              <a:defRPr sz="1050">
                <a:solidFill>
                  <a:schemeClr val="bg1"/>
                </a:solidFill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 sz="105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Kode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Nama</a:t>
            </a:r>
            <a:r>
              <a:rPr lang="en-US" dirty="0"/>
              <a:t> </a:t>
            </a:r>
            <a:r>
              <a:rPr lang="en-US" dirty="0" err="1"/>
              <a:t>mata</a:t>
            </a:r>
            <a:r>
              <a:rPr lang="en-US" dirty="0"/>
              <a:t> </a:t>
            </a:r>
            <a:r>
              <a:rPr lang="en-US" dirty="0" err="1"/>
              <a:t>Kuliah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5188148"/>
      </p:ext>
    </p:extLst>
  </p:cSld>
  <p:clrMapOvr>
    <a:masterClrMapping/>
  </p:clrMapOvr>
  <p:transition spd="slow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4"/>
          </p:nvPr>
        </p:nvSpPr>
        <p:spPr>
          <a:xfrm>
            <a:off x="487680" y="2009550"/>
            <a:ext cx="11101917" cy="402549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1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2884EB-C6E3-684C-A39B-0E652C4E0E6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Date Placeholder 2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4DAA30-8C78-4A89-8DF5-57353D68CF32}" type="datetime1">
              <a:rPr lang="en-US" smtClean="0"/>
              <a:t>24-Oct-20</a:t>
            </a:fld>
            <a:endParaRPr 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0" y="1242941"/>
            <a:ext cx="12192000" cy="25305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7" hasCustomPrompt="1"/>
          </p:nvPr>
        </p:nvSpPr>
        <p:spPr>
          <a:xfrm>
            <a:off x="7224218" y="6451601"/>
            <a:ext cx="4421037" cy="365125"/>
          </a:xfrm>
        </p:spPr>
        <p:txBody>
          <a:bodyPr anchor="ctr"/>
          <a:lstStyle>
            <a:lvl1pPr marL="0" indent="0" algn="r">
              <a:buFontTx/>
              <a:buNone/>
              <a:defRPr sz="1050">
                <a:solidFill>
                  <a:schemeClr val="bg1"/>
                </a:solidFill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 sz="105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Kode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Nama</a:t>
            </a:r>
            <a:r>
              <a:rPr lang="en-US" dirty="0"/>
              <a:t> </a:t>
            </a:r>
            <a:r>
              <a:rPr lang="en-US" dirty="0" err="1"/>
              <a:t>mata</a:t>
            </a:r>
            <a:r>
              <a:rPr lang="en-US" dirty="0"/>
              <a:t> </a:t>
            </a:r>
            <a:r>
              <a:rPr lang="en-US" dirty="0" err="1"/>
              <a:t>Kuliah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4295844"/>
      </p:ext>
    </p:extLst>
  </p:cSld>
  <p:clrMapOvr>
    <a:masterClrMapping/>
  </p:clrMapOvr>
  <p:transition spd="slow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0540D16-EBF5-0D44-A21F-B32E9F60957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" name="Date Placeholder 2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ECE74E2-2951-4FB9-8AD5-72F6B468DDBC}" type="datetime1">
              <a:rPr lang="en-US" smtClean="0"/>
              <a:t>24-Oct-20</a:t>
            </a:fld>
            <a:endParaRPr 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0" y="1242941"/>
            <a:ext cx="12192000" cy="25305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0"/>
          <p:cNvSpPr>
            <a:spLocks noGrp="1"/>
          </p:cNvSpPr>
          <p:nvPr>
            <p:ph type="body" sz="quarter" idx="17" hasCustomPrompt="1"/>
          </p:nvPr>
        </p:nvSpPr>
        <p:spPr>
          <a:xfrm>
            <a:off x="7224218" y="6451601"/>
            <a:ext cx="4421037" cy="365125"/>
          </a:xfrm>
        </p:spPr>
        <p:txBody>
          <a:bodyPr anchor="ctr"/>
          <a:lstStyle>
            <a:lvl1pPr marL="0" indent="0" algn="r">
              <a:buFontTx/>
              <a:buNone/>
              <a:defRPr sz="1050">
                <a:solidFill>
                  <a:schemeClr val="bg1"/>
                </a:solidFill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 sz="105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Kode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Nama</a:t>
            </a:r>
            <a:r>
              <a:rPr lang="en-US" dirty="0"/>
              <a:t> </a:t>
            </a:r>
            <a:r>
              <a:rPr lang="en-US" dirty="0" err="1"/>
              <a:t>mata</a:t>
            </a:r>
            <a:r>
              <a:rPr lang="en-US" dirty="0"/>
              <a:t> </a:t>
            </a:r>
            <a:r>
              <a:rPr lang="en-US" dirty="0" err="1"/>
              <a:t>Kuliah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1045172"/>
      </p:ext>
    </p:extLst>
  </p:cSld>
  <p:clrMapOvr>
    <a:masterClrMapping/>
  </p:clrMapOvr>
  <p:transition spd="slow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23"/>
          </p:nvPr>
        </p:nvSpPr>
        <p:spPr>
          <a:xfrm>
            <a:off x="499769" y="2009551"/>
            <a:ext cx="5380567" cy="400231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4"/>
          </p:nvPr>
        </p:nvSpPr>
        <p:spPr>
          <a:xfrm>
            <a:off x="6318485" y="2009551"/>
            <a:ext cx="5380567" cy="4002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1"/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467590-0BC9-4B4A-95A3-307D97AD4B4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2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1A1B89A-CD05-48E7-B4BC-CE1C1011790F}" type="datetime1">
              <a:rPr lang="en-US" smtClean="0"/>
              <a:t>24-Oct-20</a:t>
            </a:fld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0" y="1242941"/>
            <a:ext cx="12192000" cy="25305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6833" y="1336418"/>
            <a:ext cx="11212217" cy="64123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20"/>
          <p:cNvSpPr>
            <a:spLocks noGrp="1"/>
          </p:cNvSpPr>
          <p:nvPr>
            <p:ph type="body" sz="quarter" idx="17" hasCustomPrompt="1"/>
          </p:nvPr>
        </p:nvSpPr>
        <p:spPr>
          <a:xfrm>
            <a:off x="7224218" y="6451601"/>
            <a:ext cx="4421037" cy="365125"/>
          </a:xfrm>
        </p:spPr>
        <p:txBody>
          <a:bodyPr anchor="ctr"/>
          <a:lstStyle>
            <a:lvl1pPr marL="0" indent="0" algn="r">
              <a:buFontTx/>
              <a:buNone/>
              <a:defRPr sz="1050">
                <a:solidFill>
                  <a:schemeClr val="bg1"/>
                </a:solidFill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 sz="105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Kode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Nama</a:t>
            </a:r>
            <a:r>
              <a:rPr lang="en-US" dirty="0"/>
              <a:t> </a:t>
            </a:r>
            <a:r>
              <a:rPr lang="en-US" dirty="0" err="1"/>
              <a:t>mata</a:t>
            </a:r>
            <a:r>
              <a:rPr lang="en-US" dirty="0"/>
              <a:t> </a:t>
            </a:r>
            <a:r>
              <a:rPr lang="en-US" dirty="0" err="1"/>
              <a:t>Kuliah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239629"/>
      </p:ext>
    </p:extLst>
  </p:cSld>
  <p:clrMapOvr>
    <a:masterClrMapping/>
  </p:clrMapOvr>
  <p:transition spd="slow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type="body" idx="1"/>
          </p:nvPr>
        </p:nvSpPr>
        <p:spPr>
          <a:xfrm>
            <a:off x="489186" y="1645920"/>
            <a:ext cx="5380329" cy="78982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ts val="3000"/>
              </a:lnSpc>
              <a:spcBef>
                <a:spcPts val="0"/>
              </a:spcBef>
              <a:buNone/>
              <a:defRPr sz="2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2"/>
          <p:cNvSpPr>
            <a:spLocks noGrp="1"/>
          </p:cNvSpPr>
          <p:nvPr>
            <p:ph type="body" idx="17"/>
          </p:nvPr>
        </p:nvSpPr>
        <p:spPr>
          <a:xfrm>
            <a:off x="6271683" y="1645920"/>
            <a:ext cx="5393501" cy="78982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ts val="3000"/>
              </a:lnSpc>
              <a:spcBef>
                <a:spcPts val="0"/>
              </a:spcBef>
              <a:buNone/>
              <a:defRPr sz="2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4"/>
          </p:nvPr>
        </p:nvSpPr>
        <p:spPr>
          <a:xfrm>
            <a:off x="476249" y="2659063"/>
            <a:ext cx="5393267" cy="3352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25"/>
          </p:nvPr>
        </p:nvSpPr>
        <p:spPr>
          <a:xfrm>
            <a:off x="6271683" y="2659063"/>
            <a:ext cx="5393267" cy="3352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1"/>
          <p:cNvSpPr>
            <a:spLocks noGrp="1"/>
          </p:cNvSpPr>
          <p:nvPr>
            <p:ph type="sldNum" sz="quarter" idx="2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D3C417-35D1-DE4B-9003-F2E94344F58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Date Placeholder 2"/>
          <p:cNvSpPr>
            <a:spLocks noGrp="1"/>
          </p:cNvSpPr>
          <p:nvPr>
            <p:ph type="dt" sz="half" idx="2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7B9C404-7D7D-4DE4-9034-FD929B7F1021}" type="datetime1">
              <a:rPr lang="en-US" smtClean="0"/>
              <a:t>24-Oct-20</a:t>
            </a:fld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0" y="1242941"/>
            <a:ext cx="12192000" cy="25305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 Placeholder 20"/>
          <p:cNvSpPr>
            <a:spLocks noGrp="1"/>
          </p:cNvSpPr>
          <p:nvPr>
            <p:ph type="body" sz="quarter" idx="28" hasCustomPrompt="1"/>
          </p:nvPr>
        </p:nvSpPr>
        <p:spPr>
          <a:xfrm>
            <a:off x="7224218" y="6451601"/>
            <a:ext cx="4421037" cy="365125"/>
          </a:xfrm>
        </p:spPr>
        <p:txBody>
          <a:bodyPr anchor="ctr"/>
          <a:lstStyle>
            <a:lvl1pPr marL="0" indent="0" algn="r">
              <a:buFontTx/>
              <a:buNone/>
              <a:defRPr sz="1050">
                <a:solidFill>
                  <a:schemeClr val="bg1"/>
                </a:solidFill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 sz="105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Kode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Nama</a:t>
            </a:r>
            <a:r>
              <a:rPr lang="en-US" dirty="0"/>
              <a:t> </a:t>
            </a:r>
            <a:r>
              <a:rPr lang="en-US" dirty="0" err="1"/>
              <a:t>mata</a:t>
            </a:r>
            <a:r>
              <a:rPr lang="en-US" dirty="0"/>
              <a:t> </a:t>
            </a:r>
            <a:r>
              <a:rPr lang="en-US" dirty="0" err="1"/>
              <a:t>Kuliah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250554"/>
      </p:ext>
    </p:extLst>
  </p:cSld>
  <p:clrMapOvr>
    <a:masterClrMapping/>
  </p:clrMapOvr>
  <p:transition spd="slow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1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21"/>
          </p:nvPr>
        </p:nvSpPr>
        <p:spPr>
          <a:xfrm>
            <a:off x="6238051" y="2009551"/>
            <a:ext cx="5380567" cy="400231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22"/>
          </p:nvPr>
        </p:nvSpPr>
        <p:spPr>
          <a:xfrm>
            <a:off x="486834" y="2009551"/>
            <a:ext cx="5329767" cy="4002313"/>
          </a:xfrm>
        </p:spPr>
        <p:txBody>
          <a:bodyPr rtlCol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Pct val="135000"/>
              <a:buFontTx/>
              <a:buNone/>
              <a:tabLst/>
              <a:defRPr sz="2000"/>
            </a:lvl1pPr>
          </a:lstStyle>
          <a:p>
            <a:pPr lvl="0"/>
            <a:r>
              <a:rPr lang="en-US" noProof="0" dirty="0"/>
              <a:t>Drag picture to placeholder or click icon to add</a:t>
            </a:r>
          </a:p>
        </p:txBody>
      </p:sp>
      <p:sp>
        <p:nvSpPr>
          <p:cNvPr id="6" name="Slide Number Placeholder 1"/>
          <p:cNvSpPr>
            <a:spLocks noGrp="1"/>
          </p:cNvSpPr>
          <p:nvPr>
            <p:ph type="sldNum" sz="quarter" idx="2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DA4596-0E95-4845-A51E-381771D71C5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2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A61034F-9B67-4584-8547-B9320FB63982}" type="datetime1">
              <a:rPr lang="en-US" smtClean="0"/>
              <a:t>24-Oct-20</a:t>
            </a:fld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0" y="1242941"/>
            <a:ext cx="12192000" cy="25305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20"/>
          <p:cNvSpPr>
            <a:spLocks noGrp="1"/>
          </p:cNvSpPr>
          <p:nvPr>
            <p:ph type="body" sz="quarter" idx="17" hasCustomPrompt="1"/>
          </p:nvPr>
        </p:nvSpPr>
        <p:spPr>
          <a:xfrm>
            <a:off x="7224218" y="6451601"/>
            <a:ext cx="4421037" cy="365125"/>
          </a:xfrm>
        </p:spPr>
        <p:txBody>
          <a:bodyPr anchor="ctr"/>
          <a:lstStyle>
            <a:lvl1pPr marL="0" indent="0" algn="r">
              <a:buFontTx/>
              <a:buNone/>
              <a:defRPr sz="1050">
                <a:solidFill>
                  <a:schemeClr val="bg1"/>
                </a:solidFill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 sz="105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Kode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Nama</a:t>
            </a:r>
            <a:r>
              <a:rPr lang="en-US" dirty="0"/>
              <a:t> </a:t>
            </a:r>
            <a:r>
              <a:rPr lang="en-US" dirty="0" err="1"/>
              <a:t>mata</a:t>
            </a:r>
            <a:r>
              <a:rPr lang="en-US" dirty="0"/>
              <a:t> </a:t>
            </a:r>
            <a:r>
              <a:rPr lang="en-US" dirty="0" err="1"/>
              <a:t>Kuliah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6198579"/>
      </p:ext>
    </p:extLst>
  </p:cSld>
  <p:clrMapOvr>
    <a:masterClrMapping/>
  </p:clrMapOvr>
  <p:transition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 userDrawn="1"/>
        </p:nvSpPr>
        <p:spPr bwMode="auto">
          <a:xfrm>
            <a:off x="579398" y="4489332"/>
            <a:ext cx="11101917" cy="21192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bg1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charset="0"/>
                <a:ea typeface="ＭＳ Ｐゴシック" charset="0"/>
                <a:cs typeface="ＭＳ Ｐゴシック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charset="0"/>
                <a:ea typeface="ＭＳ Ｐゴシック" charset="0"/>
                <a:cs typeface="ＭＳ Ｐゴシック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charset="0"/>
                <a:ea typeface="ＭＳ Ｐゴシック" charset="0"/>
                <a:cs typeface="ＭＳ Ｐゴシック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charset="0"/>
                <a:ea typeface="ＭＳ Ｐゴシック" charset="0"/>
                <a:cs typeface="ＭＳ Ｐゴシック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charset="0"/>
                <a:ea typeface="ＭＳ Ｐゴシック" charset="0"/>
                <a:cs typeface="ＭＳ Ｐゴシック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charset="0"/>
                <a:ea typeface="ＭＳ Ｐゴシック" charset="0"/>
                <a:cs typeface="ＭＳ Ｐゴシック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charset="0"/>
                <a:ea typeface="ＭＳ Ｐゴシック" charset="0"/>
                <a:cs typeface="ＭＳ Ｐゴシック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charset="0"/>
                <a:ea typeface="ＭＳ Ｐゴシック" charset="0"/>
                <a:cs typeface="ＭＳ Ｐゴシック" charset="0"/>
              </a:defRPr>
            </a:lvl9pPr>
          </a:lstStyle>
          <a:p>
            <a:pPr algn="ctr"/>
            <a:r>
              <a:rPr lang="en-US" sz="5400" dirty="0">
                <a:solidFill>
                  <a:srgbClr val="C00000"/>
                </a:solidFill>
                <a:latin typeface="Brush Script Std" pitchFamily="66" charset="0"/>
              </a:rPr>
              <a:t>THANK YOU</a:t>
            </a:r>
          </a:p>
        </p:txBody>
      </p:sp>
      <p:sp>
        <p:nvSpPr>
          <p:cNvPr id="16" name="Rectangle 15"/>
          <p:cNvSpPr/>
          <p:nvPr userDrawn="1"/>
        </p:nvSpPr>
        <p:spPr>
          <a:xfrm>
            <a:off x="-652" y="4670968"/>
            <a:ext cx="12189231" cy="93681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074" name="Picture 2" descr="C:\Users\Mystogan\Pictures\red-digital-background.jpg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3421" y="1"/>
            <a:ext cx="12192000" cy="4670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Mystogan\Pictures\logo-white.png"/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5856" y="142947"/>
            <a:ext cx="4052245" cy="603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7725921"/>
      </p:ext>
    </p:extLst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jpe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" y="1"/>
            <a:ext cx="12191999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6" name="Title Placeholder 9"/>
          <p:cNvSpPr>
            <a:spLocks noGrp="1" noChangeAspect="1"/>
          </p:cNvSpPr>
          <p:nvPr>
            <p:ph type="title"/>
          </p:nvPr>
        </p:nvSpPr>
        <p:spPr bwMode="auto">
          <a:xfrm>
            <a:off x="486834" y="1336418"/>
            <a:ext cx="11101917" cy="6412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pic>
        <p:nvPicPr>
          <p:cNvPr id="5" name="Picture 2" descr="C:\Users\Mystogan\Pictures\75_big.jpg"/>
          <p:cNvPicPr>
            <a:picLocks noChangeAspect="1" noChangeArrowheads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" y="6248401"/>
            <a:ext cx="12191999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519878" y="6451887"/>
            <a:ext cx="478367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05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02B1F015-1154-6F45-9F5A-29B4836DF7ED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"/>
          </p:nvPr>
        </p:nvSpPr>
        <p:spPr>
          <a:xfrm>
            <a:off x="1080795" y="6451887"/>
            <a:ext cx="2190749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05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27A1FCA2-B2FC-491B-AEBC-42DAA45369C7}" type="datetime1">
              <a:rPr lang="en-US" smtClean="0"/>
              <a:t>24-Oct-20</a:t>
            </a:fld>
            <a:endParaRPr lang="en-US" dirty="0"/>
          </a:p>
        </p:txBody>
      </p:sp>
      <p:sp>
        <p:nvSpPr>
          <p:cNvPr id="1030" name="Rectangle 3"/>
          <p:cNvSpPr>
            <a:spLocks noChangeArrowheads="1"/>
          </p:cNvSpPr>
          <p:nvPr/>
        </p:nvSpPr>
        <p:spPr bwMode="auto">
          <a:xfrm rot="-5400000">
            <a:off x="12884416" y="5910799"/>
            <a:ext cx="1709737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sz="600" dirty="0">
                <a:solidFill>
                  <a:srgbClr val="7F7F7F"/>
                </a:solidFill>
              </a:rPr>
              <a:t>12-CRS-0106 REVISED 8 FEB 2013</a:t>
            </a:r>
          </a:p>
        </p:txBody>
      </p:sp>
      <p:sp>
        <p:nvSpPr>
          <p:cNvPr id="1031" name="Text Placeholder 11"/>
          <p:cNvSpPr>
            <a:spLocks noGrp="1"/>
          </p:cNvSpPr>
          <p:nvPr>
            <p:ph type="body" idx="1"/>
          </p:nvPr>
        </p:nvSpPr>
        <p:spPr bwMode="auto">
          <a:xfrm>
            <a:off x="486834" y="1977656"/>
            <a:ext cx="11101917" cy="40548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9" name="Picture 3"/>
          <p:cNvPicPr>
            <a:picLocks noChangeAspect="1" noChangeArrowheads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5" y="0"/>
            <a:ext cx="12191991" cy="1247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704" r:id="rId2"/>
    <p:sldLayoutId id="2147483710" r:id="rId3"/>
    <p:sldLayoutId id="2147483705" r:id="rId4"/>
    <p:sldLayoutId id="2147483706" r:id="rId5"/>
    <p:sldLayoutId id="2147483707" r:id="rId6"/>
    <p:sldLayoutId id="2147483708" r:id="rId7"/>
    <p:sldLayoutId id="2147483709" r:id="rId8"/>
  </p:sldLayoutIdLst>
  <p:transition spd="slow">
    <p:wipe/>
  </p:transition>
  <p:hf hdr="0" ftr="0" dt="0"/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2800" b="1" kern="1200">
          <a:solidFill>
            <a:schemeClr val="tx1">
              <a:lumMod val="75000"/>
              <a:lumOff val="25000"/>
            </a:schemeClr>
          </a:solidFill>
          <a:latin typeface="+mj-lt"/>
          <a:ea typeface="ＭＳ Ｐゴシック" charset="0"/>
          <a:cs typeface="ＭＳ Ｐゴシック" charset="0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charset="0"/>
          <a:ea typeface="ＭＳ Ｐゴシック" charset="0"/>
          <a:cs typeface="ＭＳ Ｐゴシック" charset="0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charset="0"/>
          <a:ea typeface="ＭＳ Ｐゴシック" charset="0"/>
          <a:cs typeface="ＭＳ Ｐゴシック" charset="0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charset="0"/>
          <a:ea typeface="ＭＳ Ｐゴシック" charset="0"/>
          <a:cs typeface="ＭＳ Ｐゴシック" charset="0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charset="0"/>
          <a:ea typeface="ＭＳ Ｐゴシック" charset="0"/>
          <a:cs typeface="ＭＳ Ｐゴシック" charset="0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charset="0"/>
          <a:ea typeface="ＭＳ Ｐゴシック" charset="0"/>
          <a:cs typeface="ＭＳ Ｐゴシック" charset="0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charset="0"/>
          <a:ea typeface="ＭＳ Ｐゴシック" charset="0"/>
          <a:cs typeface="ＭＳ Ｐゴシック" charset="0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charset="0"/>
          <a:ea typeface="ＭＳ Ｐゴシック" charset="0"/>
          <a:cs typeface="ＭＳ Ｐゴシック" charset="0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charset="0"/>
          <a:ea typeface="ＭＳ Ｐゴシック" charset="0"/>
          <a:cs typeface="ＭＳ Ｐゴシック" charset="0"/>
        </a:defRPr>
      </a:lvl9pPr>
    </p:titleStyle>
    <p:bodyStyle>
      <a:lvl1pPr marL="346075" indent="-346075" algn="l" defTabSz="457200" rtl="0" eaLnBrk="1" fontAlgn="base" hangingPunct="1">
        <a:lnSpc>
          <a:spcPct val="114000"/>
        </a:lnSpc>
        <a:spcBef>
          <a:spcPts val="1800"/>
        </a:spcBef>
        <a:spcAft>
          <a:spcPct val="0"/>
        </a:spcAft>
        <a:buSzPct val="135000"/>
        <a:buBlip>
          <a:blip r:embed="rId13"/>
        </a:buBlip>
        <a:defRPr sz="2400" kern="1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593725" indent="-182563" algn="l" defTabSz="457200" rtl="0" eaLnBrk="1" fontAlgn="base" hangingPunct="1">
        <a:lnSpc>
          <a:spcPct val="114000"/>
        </a:lnSpc>
        <a:spcBef>
          <a:spcPts val="800"/>
        </a:spcBef>
        <a:spcAft>
          <a:spcPct val="0"/>
        </a:spcAft>
        <a:buClr>
          <a:srgbClr val="595959"/>
        </a:buClr>
        <a:buFont typeface="Lucida Grande" charset="0"/>
        <a:buChar char="–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822325" indent="-182563" algn="l" defTabSz="457200" rtl="0" eaLnBrk="1" fontAlgn="base" hangingPunct="1">
        <a:lnSpc>
          <a:spcPct val="114000"/>
        </a:lnSpc>
        <a:spcBef>
          <a:spcPts val="700"/>
        </a:spcBef>
        <a:spcAft>
          <a:spcPct val="0"/>
        </a:spcAft>
        <a:buClr>
          <a:srgbClr val="595959"/>
        </a:buClr>
        <a:buFont typeface="Wingdings" charset="0"/>
        <a:buChar char="§"/>
        <a:defRPr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050925" indent="-182563" algn="l" defTabSz="457200" rtl="0" eaLnBrk="1" fontAlgn="base" hangingPunct="1">
        <a:lnSpc>
          <a:spcPct val="114000"/>
        </a:lnSpc>
        <a:spcBef>
          <a:spcPts val="600"/>
        </a:spcBef>
        <a:spcAft>
          <a:spcPct val="0"/>
        </a:spcAft>
        <a:buClr>
          <a:srgbClr val="595959"/>
        </a:buClr>
        <a:buFont typeface="Arial" charset="0"/>
        <a:buChar char="–"/>
        <a:defRPr sz="1600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1233488" indent="-182563" algn="l" defTabSz="457200" rtl="0" eaLnBrk="1" fontAlgn="base" hangingPunct="1">
        <a:lnSpc>
          <a:spcPct val="114000"/>
        </a:lnSpc>
        <a:spcBef>
          <a:spcPts val="600"/>
        </a:spcBef>
        <a:spcAft>
          <a:spcPct val="0"/>
        </a:spcAft>
        <a:buClr>
          <a:srgbClr val="7F7F7F"/>
        </a:buClr>
        <a:buFont typeface="Wingdings" charset="0"/>
        <a:buChar char="§"/>
        <a:defRPr sz="16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://image-net.org/challenges/LSVRC/2016/results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http://image-net.org/challenges/LSVRC/2017/results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hyperlink" Target="http://image-net.org/challenges/LSVRC/2017/results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gi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932781" y="3001930"/>
            <a:ext cx="8326438" cy="641239"/>
          </a:xfrm>
        </p:spPr>
        <p:txBody>
          <a:bodyPr/>
          <a:lstStyle/>
          <a:p>
            <a:pPr algn="ctr"/>
            <a:r>
              <a:rPr lang="en-US" dirty="0"/>
              <a:t>2015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</a:p>
        </p:txBody>
      </p:sp>
    </p:spTree>
    <p:extLst>
      <p:ext uri="{BB962C8B-B14F-4D97-AF65-F5344CB8AC3E}">
        <p14:creationId xmlns:p14="http://schemas.microsoft.com/office/powerpoint/2010/main" val="340264218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 not simply stacking layers (!)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1913908" y="5159946"/>
            <a:ext cx="6424548" cy="7232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dirty="0"/>
              <a:t>“Overly deep” plain nets have </a:t>
            </a:r>
            <a:r>
              <a:rPr lang="en-US" b="1" dirty="0">
                <a:solidFill>
                  <a:srgbClr val="FF0000"/>
                </a:solidFill>
              </a:rPr>
              <a:t>higher training error</a:t>
            </a:r>
          </a:p>
          <a:p>
            <a:pPr>
              <a:spcBef>
                <a:spcPts val="600"/>
              </a:spcBef>
            </a:pPr>
            <a:r>
              <a:rPr lang="en-US" dirty="0">
                <a:solidFill>
                  <a:srgbClr val="0000FF"/>
                </a:solidFill>
              </a:rPr>
              <a:t>Pain nets</a:t>
            </a:r>
            <a:r>
              <a:rPr lang="en-US" dirty="0"/>
              <a:t>: stacking 3x3 conv layers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19275" y="2171700"/>
            <a:ext cx="8553450" cy="25146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F3D3D4D-7D21-435E-9B10-19318305F674}"/>
              </a:ext>
            </a:extLst>
          </p:cNvPr>
          <p:cNvSpPr/>
          <p:nvPr/>
        </p:nvSpPr>
        <p:spPr>
          <a:xfrm>
            <a:off x="8410354" y="6052505"/>
            <a:ext cx="327658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>
                <a:solidFill>
                  <a:srgbClr val="0000FF"/>
                </a:solidFill>
                <a:latin typeface="ArialMT"/>
              </a:rPr>
              <a:t>[</a:t>
            </a:r>
            <a:r>
              <a:rPr lang="da-DK" sz="1400" dirty="0">
                <a:solidFill>
                  <a:srgbClr val="0000FF"/>
                </a:solidFill>
                <a:latin typeface="ArialMT"/>
              </a:rPr>
              <a:t>He et al., 2015, 2016</a:t>
            </a:r>
            <a:r>
              <a:rPr lang="en-US" sz="1400" dirty="0">
                <a:solidFill>
                  <a:srgbClr val="0000FF"/>
                </a:solidFill>
                <a:latin typeface="ArialMT"/>
              </a:rPr>
              <a:t>]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683382059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 not simply stacking layers (!)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1889125" y="4880345"/>
            <a:ext cx="64245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2400" b="1" dirty="0"/>
              <a:t>But it’s not caused by overfitting!</a:t>
            </a:r>
            <a:endParaRPr lang="en-US" sz="2400" b="1" dirty="0">
              <a:solidFill>
                <a:srgbClr val="0000FF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2874B66-3815-4815-97DF-3E00F2CDA8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9295" y="2314047"/>
            <a:ext cx="7509753" cy="222990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39A4FE1-10D9-4B43-8443-70639D69028D}"/>
              </a:ext>
            </a:extLst>
          </p:cNvPr>
          <p:cNvSpPr/>
          <p:nvPr/>
        </p:nvSpPr>
        <p:spPr>
          <a:xfrm>
            <a:off x="8410354" y="6052505"/>
            <a:ext cx="327658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>
                <a:solidFill>
                  <a:srgbClr val="0000FF"/>
                </a:solidFill>
                <a:latin typeface="ArialMT"/>
              </a:rPr>
              <a:t>[</a:t>
            </a:r>
            <a:r>
              <a:rPr lang="da-DK" sz="1400" dirty="0">
                <a:solidFill>
                  <a:srgbClr val="0000FF"/>
                </a:solidFill>
                <a:latin typeface="ArialMT"/>
              </a:rPr>
              <a:t>He et al., 2015, 2016</a:t>
            </a:r>
            <a:r>
              <a:rPr lang="en-US" sz="1400" dirty="0">
                <a:solidFill>
                  <a:srgbClr val="0000FF"/>
                </a:solidFill>
                <a:latin typeface="ArialMT"/>
              </a:rPr>
              <a:t>]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135141828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932781" y="3001930"/>
            <a:ext cx="8326438" cy="641239"/>
          </a:xfrm>
        </p:spPr>
        <p:txBody>
          <a:bodyPr/>
          <a:lstStyle/>
          <a:p>
            <a:pPr algn="ctr"/>
            <a:r>
              <a:rPr lang="en-US" dirty="0"/>
              <a:t>Hypothesis: </a:t>
            </a:r>
            <a:br>
              <a:rPr lang="en-US" dirty="0"/>
            </a:br>
            <a:br>
              <a:rPr lang="en-US" dirty="0"/>
            </a:br>
            <a:r>
              <a:rPr lang="en-US" sz="2400" dirty="0"/>
              <a:t>The problem is an optimization problem, deeper models are harder to optimize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</a:p>
        </p:txBody>
      </p:sp>
    </p:spTree>
    <p:extLst>
      <p:ext uri="{BB962C8B-B14F-4D97-AF65-F5344CB8AC3E}">
        <p14:creationId xmlns:p14="http://schemas.microsoft.com/office/powerpoint/2010/main" val="208463456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Residual Network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62664" y="2334505"/>
            <a:ext cx="2930550" cy="273707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25559" y="2328381"/>
            <a:ext cx="4441240" cy="2743200"/>
          </a:xfrm>
          <a:prstGeom prst="rect">
            <a:avLst/>
          </a:prstGeom>
        </p:spPr>
      </p:pic>
      <p:sp>
        <p:nvSpPr>
          <p:cNvPr id="2" name="Right Arrow 1"/>
          <p:cNvSpPr/>
          <p:nvPr/>
        </p:nvSpPr>
        <p:spPr>
          <a:xfrm>
            <a:off x="5595257" y="3679371"/>
            <a:ext cx="478972" cy="478972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" name="Rectangle 6"/>
          <p:cNvSpPr/>
          <p:nvPr/>
        </p:nvSpPr>
        <p:spPr>
          <a:xfrm>
            <a:off x="2093295" y="5355931"/>
            <a:ext cx="535832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Plain net: transforming the input into output</a:t>
            </a:r>
          </a:p>
          <a:p>
            <a:r>
              <a:rPr lang="en-US" dirty="0"/>
              <a:t>ResNet: transforming what to add to input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9BFDC6B-6F46-43F5-B54C-93AF466EFA76}"/>
              </a:ext>
            </a:extLst>
          </p:cNvPr>
          <p:cNvSpPr/>
          <p:nvPr/>
        </p:nvSpPr>
        <p:spPr>
          <a:xfrm>
            <a:off x="8410354" y="6052505"/>
            <a:ext cx="327658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>
                <a:solidFill>
                  <a:srgbClr val="0000FF"/>
                </a:solidFill>
                <a:latin typeface="ArialMT"/>
              </a:rPr>
              <a:t>[</a:t>
            </a:r>
            <a:r>
              <a:rPr lang="da-DK" sz="1400" dirty="0">
                <a:solidFill>
                  <a:srgbClr val="0000FF"/>
                </a:solidFill>
                <a:latin typeface="ArialMT"/>
              </a:rPr>
              <a:t>He et al., 2015, 2016</a:t>
            </a:r>
            <a:r>
              <a:rPr lang="en-US" sz="1400" dirty="0">
                <a:solidFill>
                  <a:srgbClr val="0000FF"/>
                </a:solidFill>
                <a:latin typeface="ArialMT"/>
              </a:rPr>
              <a:t>]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01633976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57514" y="1294407"/>
            <a:ext cx="6946954" cy="5065875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Residual Network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8052880" y="3827343"/>
            <a:ext cx="335158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/>
              <a:t>Forward: input data can be retained in higher layer</a:t>
            </a:r>
          </a:p>
          <a:p>
            <a:pPr>
              <a:spcBef>
                <a:spcPts val="600"/>
              </a:spcBef>
            </a:pPr>
            <a:endParaRPr lang="en-US" sz="1600" dirty="0"/>
          </a:p>
          <a:p>
            <a:pPr>
              <a:spcBef>
                <a:spcPts val="600"/>
              </a:spcBef>
            </a:pPr>
            <a:r>
              <a:rPr lang="en-US" sz="1600" dirty="0"/>
              <a:t>Backward: Gradient can flow back right to input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B83B5BE-1D99-45A9-B857-786338CA4AA9}"/>
              </a:ext>
            </a:extLst>
          </p:cNvPr>
          <p:cNvSpPr/>
          <p:nvPr/>
        </p:nvSpPr>
        <p:spPr>
          <a:xfrm>
            <a:off x="8410354" y="6052505"/>
            <a:ext cx="327658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>
                <a:solidFill>
                  <a:srgbClr val="0000FF"/>
                </a:solidFill>
                <a:latin typeface="ArialMT"/>
              </a:rPr>
              <a:t>[</a:t>
            </a:r>
            <a:r>
              <a:rPr lang="da-DK" sz="1400" dirty="0">
                <a:solidFill>
                  <a:srgbClr val="0000FF"/>
                </a:solidFill>
                <a:latin typeface="ArialMT"/>
              </a:rPr>
              <a:t>He et al., 2015, 2016</a:t>
            </a:r>
            <a:r>
              <a:rPr lang="en-US" sz="1400" dirty="0">
                <a:solidFill>
                  <a:srgbClr val="0000FF"/>
                </a:solidFill>
                <a:latin typeface="ArialMT"/>
              </a:rPr>
              <a:t>]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5154957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4"/>
          </p:nvPr>
        </p:nvSpPr>
        <p:spPr>
          <a:xfrm>
            <a:off x="487680" y="2009550"/>
            <a:ext cx="5417353" cy="4025490"/>
          </a:xfrm>
        </p:spPr>
        <p:txBody>
          <a:bodyPr/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sz="1900" dirty="0"/>
              <a:t>Use the same aggressive stem as GoogLeNet to </a:t>
            </a:r>
            <a:r>
              <a:rPr lang="en-US" sz="1900" dirty="0" err="1"/>
              <a:t>downsample</a:t>
            </a:r>
            <a:r>
              <a:rPr lang="en-US" sz="1900" dirty="0"/>
              <a:t> input by 4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sz="1900" dirty="0"/>
              <a:t>Stack </a:t>
            </a:r>
            <a:r>
              <a:rPr lang="en-US" sz="1900" dirty="0">
                <a:solidFill>
                  <a:srgbClr val="C00000"/>
                </a:solidFill>
              </a:rPr>
              <a:t>residual blocks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sz="1900" dirty="0"/>
              <a:t>Every residual block has two </a:t>
            </a:r>
            <a:br>
              <a:rPr lang="en-US" sz="1900" dirty="0"/>
            </a:br>
            <a:r>
              <a:rPr lang="en-US" sz="1900" dirty="0">
                <a:solidFill>
                  <a:srgbClr val="C00000"/>
                </a:solidFill>
              </a:rPr>
              <a:t>3x3 conv </a:t>
            </a:r>
            <a:r>
              <a:rPr lang="en-US" sz="1900" dirty="0"/>
              <a:t>layers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sz="1900" dirty="0"/>
              <a:t>Periodically, </a:t>
            </a:r>
            <a:r>
              <a:rPr lang="en-US" sz="1900" dirty="0">
                <a:solidFill>
                  <a:srgbClr val="C00000"/>
                </a:solidFill>
              </a:rPr>
              <a:t>double</a:t>
            </a:r>
            <a:r>
              <a:rPr lang="en-US" sz="1900" dirty="0"/>
              <a:t> the </a:t>
            </a:r>
            <a:r>
              <a:rPr lang="en-US" sz="1900" dirty="0">
                <a:solidFill>
                  <a:srgbClr val="C00000"/>
                </a:solidFill>
              </a:rPr>
              <a:t>number of filters </a:t>
            </a:r>
            <a:r>
              <a:rPr lang="en-US" sz="1900" dirty="0"/>
              <a:t>and </a:t>
            </a:r>
            <a:r>
              <a:rPr lang="en-US" sz="1900" dirty="0">
                <a:solidFill>
                  <a:srgbClr val="0000FF"/>
                </a:solidFill>
              </a:rPr>
              <a:t>down sample</a:t>
            </a:r>
            <a:r>
              <a:rPr lang="en-US" sz="1900" dirty="0"/>
              <a:t> spatially using stride 2 (halves in each dimension)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ResNet Details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87F9A0E-C0EE-4569-A38E-E53FDBA1732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4703"/>
          <a:stretch/>
        </p:blipFill>
        <p:spPr>
          <a:xfrm>
            <a:off x="8626995" y="354949"/>
            <a:ext cx="1944763" cy="568346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6B7B2D0-EF40-4286-964B-7B0A88D0DC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262" r="39872"/>
          <a:stretch/>
        </p:blipFill>
        <p:spPr>
          <a:xfrm>
            <a:off x="6286968" y="2363805"/>
            <a:ext cx="2351997" cy="321739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6692B96-C9A2-46F2-AD11-14B9CC131FBA}"/>
              </a:ext>
            </a:extLst>
          </p:cNvPr>
          <p:cNvSpPr/>
          <p:nvPr/>
        </p:nvSpPr>
        <p:spPr>
          <a:xfrm>
            <a:off x="8410354" y="6052505"/>
            <a:ext cx="327658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>
                <a:solidFill>
                  <a:srgbClr val="0000FF"/>
                </a:solidFill>
                <a:latin typeface="ArialMT"/>
              </a:rPr>
              <a:t>[</a:t>
            </a:r>
            <a:r>
              <a:rPr lang="da-DK" sz="1400" dirty="0">
                <a:solidFill>
                  <a:srgbClr val="0000FF"/>
                </a:solidFill>
                <a:latin typeface="ArialMT"/>
              </a:rPr>
              <a:t>He et al., 2015, 2016</a:t>
            </a:r>
            <a:r>
              <a:rPr lang="en-US" sz="1400" dirty="0">
                <a:solidFill>
                  <a:srgbClr val="0000FF"/>
                </a:solidFill>
                <a:latin typeface="ArialMT"/>
              </a:rPr>
              <a:t>]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969941152"/>
      </p:ext>
    </p:extLst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4"/>
          </p:nvPr>
        </p:nvSpPr>
        <p:spPr>
          <a:xfrm>
            <a:off x="487680" y="2009550"/>
            <a:ext cx="5417353" cy="4025490"/>
          </a:xfrm>
        </p:spPr>
        <p:txBody>
          <a:bodyPr/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sz="1900" dirty="0"/>
              <a:t>Additional </a:t>
            </a:r>
            <a:r>
              <a:rPr lang="en-US" sz="1900" dirty="0">
                <a:solidFill>
                  <a:srgbClr val="C00000"/>
                </a:solidFill>
              </a:rPr>
              <a:t>conv layer </a:t>
            </a:r>
            <a:r>
              <a:rPr lang="en-US" sz="1900" dirty="0"/>
              <a:t>at the beginning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sz="1900" dirty="0">
                <a:solidFill>
                  <a:srgbClr val="C00000"/>
                </a:solidFill>
              </a:rPr>
              <a:t>No FC layers </a:t>
            </a:r>
            <a:r>
              <a:rPr lang="en-US" sz="1900" dirty="0"/>
              <a:t>at the end </a:t>
            </a:r>
            <a:br>
              <a:rPr lang="en-US" sz="1900" dirty="0"/>
            </a:br>
            <a:r>
              <a:rPr lang="en-US" sz="1900" dirty="0"/>
              <a:t>(only FC 1000 to output classes)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sz="1900" dirty="0">
                <a:solidFill>
                  <a:srgbClr val="C00000"/>
                </a:solidFill>
              </a:rPr>
              <a:t>Global average pooling </a:t>
            </a:r>
            <a:r>
              <a:rPr lang="en-US" sz="1900" dirty="0"/>
              <a:t>layer after last conv layer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sz="1900" dirty="0"/>
              <a:t>No use of Pooling</a:t>
            </a:r>
            <a:endParaRPr lang="id-ID" sz="19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ResNet Details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88EB936-9837-47DE-A577-8DB87C5E56BD}"/>
              </a:ext>
            </a:extLst>
          </p:cNvPr>
          <p:cNvSpPr/>
          <p:nvPr/>
        </p:nvSpPr>
        <p:spPr>
          <a:xfrm>
            <a:off x="8410354" y="6052505"/>
            <a:ext cx="327658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>
                <a:solidFill>
                  <a:srgbClr val="0000FF"/>
                </a:solidFill>
                <a:latin typeface="ArialMT"/>
              </a:rPr>
              <a:t>[</a:t>
            </a:r>
            <a:r>
              <a:rPr lang="da-DK" sz="1400" dirty="0">
                <a:solidFill>
                  <a:srgbClr val="0000FF"/>
                </a:solidFill>
                <a:latin typeface="ArialMT"/>
              </a:rPr>
              <a:t>He et al., 2015, 2016</a:t>
            </a:r>
            <a:r>
              <a:rPr lang="en-US" sz="1400" dirty="0">
                <a:solidFill>
                  <a:srgbClr val="0000FF"/>
                </a:solidFill>
                <a:latin typeface="ArialMT"/>
              </a:rPr>
              <a:t>]</a:t>
            </a:r>
            <a:endParaRPr lang="en-US" sz="1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F1A6E01-5632-471C-8ADB-29DBC9404A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4703"/>
          <a:stretch/>
        </p:blipFill>
        <p:spPr>
          <a:xfrm>
            <a:off x="8626995" y="354949"/>
            <a:ext cx="1944763" cy="56834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35A3A58-4655-4F43-92B7-E24E038EFAD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262" r="39872"/>
          <a:stretch/>
        </p:blipFill>
        <p:spPr>
          <a:xfrm>
            <a:off x="6286968" y="2363805"/>
            <a:ext cx="2351997" cy="3217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927015"/>
      </p:ext>
    </p:extLst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ResNet Details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US" sz="2200" dirty="0"/>
              <a:t>Training</a:t>
            </a:r>
          </a:p>
          <a:p>
            <a:pPr lvl="1">
              <a:lnSpc>
                <a:spcPct val="120000"/>
              </a:lnSpc>
              <a:spcBef>
                <a:spcPts val="600"/>
              </a:spcBef>
            </a:pPr>
            <a:r>
              <a:rPr lang="en-US" sz="2200" dirty="0">
                <a:solidFill>
                  <a:srgbClr val="0000FF"/>
                </a:solidFill>
              </a:rPr>
              <a:t>Batch Normalization </a:t>
            </a:r>
            <a:r>
              <a:rPr lang="en-US" sz="2200" dirty="0"/>
              <a:t>after every CONV layer</a:t>
            </a:r>
          </a:p>
          <a:p>
            <a:pPr lvl="1">
              <a:lnSpc>
                <a:spcPct val="120000"/>
              </a:lnSpc>
              <a:spcBef>
                <a:spcPts val="600"/>
              </a:spcBef>
            </a:pPr>
            <a:r>
              <a:rPr lang="en-US" sz="2200" dirty="0">
                <a:solidFill>
                  <a:srgbClr val="0000FF"/>
                </a:solidFill>
              </a:rPr>
              <a:t>Xavier/2 </a:t>
            </a:r>
            <a:r>
              <a:rPr lang="en-US" sz="2200" dirty="0"/>
              <a:t>initialization from He et al.</a:t>
            </a:r>
          </a:p>
          <a:p>
            <a:pPr lvl="1">
              <a:lnSpc>
                <a:spcPct val="120000"/>
              </a:lnSpc>
              <a:spcBef>
                <a:spcPts val="600"/>
              </a:spcBef>
            </a:pPr>
            <a:r>
              <a:rPr lang="en-US" sz="2200" dirty="0"/>
              <a:t>SGD + </a:t>
            </a:r>
            <a:r>
              <a:rPr lang="en-US" sz="2200" dirty="0">
                <a:solidFill>
                  <a:srgbClr val="0000FF"/>
                </a:solidFill>
              </a:rPr>
              <a:t>Momentum</a:t>
            </a:r>
            <a:r>
              <a:rPr lang="en-US" sz="2200" dirty="0"/>
              <a:t> (0.9)</a:t>
            </a:r>
          </a:p>
          <a:p>
            <a:pPr lvl="1">
              <a:lnSpc>
                <a:spcPct val="120000"/>
              </a:lnSpc>
              <a:spcBef>
                <a:spcPts val="600"/>
              </a:spcBef>
            </a:pPr>
            <a:r>
              <a:rPr lang="en-US" sz="2200" dirty="0"/>
              <a:t>Learning rate: </a:t>
            </a:r>
            <a:r>
              <a:rPr lang="en-US" sz="2200" dirty="0">
                <a:solidFill>
                  <a:srgbClr val="0000FF"/>
                </a:solidFill>
              </a:rPr>
              <a:t>0.1, divided by 10 </a:t>
            </a:r>
            <a:r>
              <a:rPr lang="en-US" sz="2200" dirty="0"/>
              <a:t>when validation error plateaus</a:t>
            </a:r>
          </a:p>
          <a:p>
            <a:pPr lvl="1">
              <a:lnSpc>
                <a:spcPct val="120000"/>
              </a:lnSpc>
              <a:spcBef>
                <a:spcPts val="600"/>
              </a:spcBef>
            </a:pPr>
            <a:r>
              <a:rPr lang="en-US" sz="2200" dirty="0"/>
              <a:t>Mini-batch size 256, Weight decay of 1e-5</a:t>
            </a:r>
          </a:p>
          <a:p>
            <a:pPr lvl="1">
              <a:lnSpc>
                <a:spcPct val="120000"/>
              </a:lnSpc>
              <a:spcBef>
                <a:spcPts val="600"/>
              </a:spcBef>
            </a:pPr>
            <a:r>
              <a:rPr lang="en-US" sz="2200" dirty="0">
                <a:solidFill>
                  <a:srgbClr val="0000FF"/>
                </a:solidFill>
              </a:rPr>
              <a:t>No dropout </a:t>
            </a:r>
            <a:r>
              <a:rPr lang="en-US" sz="2200" dirty="0"/>
              <a:t>used</a:t>
            </a:r>
          </a:p>
          <a:p>
            <a:pPr>
              <a:lnSpc>
                <a:spcPct val="120000"/>
              </a:lnSpc>
            </a:pPr>
            <a:r>
              <a:rPr lang="en-US" sz="2200" dirty="0"/>
              <a:t>Total depths of </a:t>
            </a:r>
            <a:r>
              <a:rPr lang="en-US" sz="2200" b="1" dirty="0"/>
              <a:t>34</a:t>
            </a:r>
            <a:r>
              <a:rPr lang="en-US" sz="2200" dirty="0"/>
              <a:t>, </a:t>
            </a:r>
            <a:r>
              <a:rPr lang="en-US" sz="2200" b="1" dirty="0"/>
              <a:t>50</a:t>
            </a:r>
            <a:r>
              <a:rPr lang="en-US" sz="2200" dirty="0"/>
              <a:t>, </a:t>
            </a:r>
            <a:r>
              <a:rPr lang="en-US" sz="2200" b="1" dirty="0"/>
              <a:t>101</a:t>
            </a:r>
            <a:r>
              <a:rPr lang="en-US" sz="2200" dirty="0"/>
              <a:t>, or </a:t>
            </a:r>
            <a:r>
              <a:rPr lang="en-US" sz="2200" b="1" dirty="0"/>
              <a:t>152</a:t>
            </a:r>
            <a:r>
              <a:rPr lang="en-US" sz="2200" dirty="0"/>
              <a:t> layers for ImageNet</a:t>
            </a:r>
          </a:p>
          <a:p>
            <a:pPr>
              <a:lnSpc>
                <a:spcPct val="120000"/>
              </a:lnSpc>
            </a:pPr>
            <a:endParaRPr lang="id-ID" sz="22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F29FD7A-FB8E-4EE3-AB59-C0A9F6C3D13A}"/>
              </a:ext>
            </a:extLst>
          </p:cNvPr>
          <p:cNvSpPr/>
          <p:nvPr/>
        </p:nvSpPr>
        <p:spPr>
          <a:xfrm>
            <a:off x="8410354" y="6052505"/>
            <a:ext cx="327658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>
                <a:solidFill>
                  <a:srgbClr val="0000FF"/>
                </a:solidFill>
                <a:latin typeface="ArialMT"/>
              </a:rPr>
              <a:t>[</a:t>
            </a:r>
            <a:r>
              <a:rPr lang="da-DK" sz="1400" dirty="0">
                <a:solidFill>
                  <a:srgbClr val="0000FF"/>
                </a:solidFill>
                <a:latin typeface="ArialMT"/>
              </a:rPr>
              <a:t>He et al., 2015, 2016</a:t>
            </a:r>
            <a:r>
              <a:rPr lang="en-US" sz="1400" dirty="0">
                <a:solidFill>
                  <a:srgbClr val="0000FF"/>
                </a:solidFill>
                <a:latin typeface="ArialMT"/>
              </a:rPr>
              <a:t>]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036017758"/>
      </p:ext>
    </p:extLst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sz="1800" dirty="0"/>
              <a:t>50 layers</a:t>
            </a:r>
          </a:p>
          <a:p>
            <a:pPr lvl="1"/>
            <a:r>
              <a:rPr lang="en-US" sz="1800" dirty="0"/>
              <a:t>Input 224x224x3</a:t>
            </a:r>
          </a:p>
          <a:p>
            <a:pPr lvl="1">
              <a:lnSpc>
                <a:spcPct val="120000"/>
              </a:lnSpc>
            </a:pPr>
            <a:r>
              <a:rPr lang="en-US" sz="1800" dirty="0">
                <a:solidFill>
                  <a:srgbClr val="FF0000"/>
                </a:solidFill>
              </a:rPr>
              <a:t>Conv</a:t>
            </a:r>
            <a:r>
              <a:rPr lang="en-US" sz="1800" dirty="0"/>
              <a:t> 64 (7x7, s=2), </a:t>
            </a:r>
            <a:br>
              <a:rPr lang="en-US" sz="1800" dirty="0"/>
            </a:br>
            <a:r>
              <a:rPr lang="en-US" sz="1800" dirty="0">
                <a:solidFill>
                  <a:srgbClr val="C00000"/>
                </a:solidFill>
              </a:rPr>
              <a:t>MaxPool</a:t>
            </a:r>
            <a:r>
              <a:rPr lang="en-US" sz="1800" dirty="0"/>
              <a:t> (3x3, s=2)</a:t>
            </a:r>
          </a:p>
          <a:p>
            <a:pPr lvl="1"/>
            <a:r>
              <a:rPr lang="en-US" sz="1800" dirty="0"/>
              <a:t>3x </a:t>
            </a:r>
            <a:r>
              <a:rPr lang="en-US" sz="1800" dirty="0">
                <a:solidFill>
                  <a:srgbClr val="0000FF"/>
                </a:solidFill>
              </a:rPr>
              <a:t>Residual Layer </a:t>
            </a:r>
            <a:r>
              <a:rPr lang="en-US" sz="1800" dirty="0"/>
              <a:t>A</a:t>
            </a:r>
          </a:p>
          <a:p>
            <a:pPr lvl="1"/>
            <a:r>
              <a:rPr lang="en-US" sz="1800" dirty="0"/>
              <a:t>4x </a:t>
            </a:r>
            <a:r>
              <a:rPr lang="en-US" sz="1800" dirty="0">
                <a:solidFill>
                  <a:srgbClr val="0000FF"/>
                </a:solidFill>
              </a:rPr>
              <a:t>Residual Layer </a:t>
            </a:r>
            <a:r>
              <a:rPr lang="en-US" sz="1800" dirty="0"/>
              <a:t>B</a:t>
            </a:r>
          </a:p>
          <a:p>
            <a:pPr lvl="1"/>
            <a:r>
              <a:rPr lang="en-US" sz="1800" dirty="0"/>
              <a:t>6x </a:t>
            </a:r>
            <a:r>
              <a:rPr lang="en-US" sz="1800" dirty="0">
                <a:solidFill>
                  <a:srgbClr val="0000FF"/>
                </a:solidFill>
              </a:rPr>
              <a:t>Residual Layer </a:t>
            </a:r>
            <a:r>
              <a:rPr lang="en-US" sz="1800" dirty="0"/>
              <a:t>C</a:t>
            </a:r>
          </a:p>
          <a:p>
            <a:pPr lvl="1"/>
            <a:r>
              <a:rPr lang="en-US" sz="1800" dirty="0"/>
              <a:t>3x </a:t>
            </a:r>
            <a:r>
              <a:rPr lang="en-US" sz="1800" dirty="0">
                <a:solidFill>
                  <a:srgbClr val="0000FF"/>
                </a:solidFill>
              </a:rPr>
              <a:t>Residual Layer </a:t>
            </a:r>
            <a:r>
              <a:rPr lang="en-US" sz="1800" dirty="0"/>
              <a:t>D</a:t>
            </a:r>
          </a:p>
          <a:p>
            <a:pPr lvl="1"/>
            <a:r>
              <a:rPr lang="en-US" sz="1800" dirty="0">
                <a:solidFill>
                  <a:schemeClr val="accent2"/>
                </a:solidFill>
              </a:rPr>
              <a:t>Dense</a:t>
            </a:r>
            <a:r>
              <a:rPr lang="en-US" sz="1800" dirty="0"/>
              <a:t> 1000</a:t>
            </a:r>
          </a:p>
          <a:p>
            <a:r>
              <a:rPr lang="en-US" sz="1800" dirty="0"/>
              <a:t>1 Residual Layer = 3 Layer </a:t>
            </a:r>
            <a:r>
              <a:rPr lang="en-US" sz="1800" dirty="0">
                <a:solidFill>
                  <a:srgbClr val="FF0000"/>
                </a:solidFill>
              </a:rPr>
              <a:t>Conv</a:t>
            </a:r>
            <a:r>
              <a:rPr lang="en-US" sz="1800" dirty="0"/>
              <a:t> (3-1-3)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ResNet-50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37CC6E7-F10C-4F94-98E0-B1892A7944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74711" y="1297153"/>
            <a:ext cx="2683230" cy="448337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561401A-FF5F-4DDE-8D49-597F7F37A751}"/>
              </a:ext>
            </a:extLst>
          </p:cNvPr>
          <p:cNvSpPr/>
          <p:nvPr/>
        </p:nvSpPr>
        <p:spPr>
          <a:xfrm>
            <a:off x="8410354" y="6052505"/>
            <a:ext cx="327658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>
                <a:solidFill>
                  <a:srgbClr val="0000FF"/>
                </a:solidFill>
                <a:latin typeface="ArialMT"/>
              </a:rPr>
              <a:t>[</a:t>
            </a:r>
            <a:r>
              <a:rPr lang="da-DK" sz="1400" dirty="0">
                <a:solidFill>
                  <a:srgbClr val="0000FF"/>
                </a:solidFill>
                <a:latin typeface="ArialMT"/>
              </a:rPr>
              <a:t>He et al., 2015, 2016</a:t>
            </a:r>
            <a:r>
              <a:rPr lang="en-US" sz="1400" dirty="0">
                <a:solidFill>
                  <a:srgbClr val="0000FF"/>
                </a:solidFill>
                <a:latin typeface="ArialMT"/>
              </a:rPr>
              <a:t>]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021379321"/>
      </p:ext>
    </p:extLst>
  </p:cSld>
  <p:clrMapOvr>
    <a:masterClrMapping/>
  </p:clrMapOvr>
  <p:transition spd="slow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sz="1800" dirty="0"/>
              <a:t>50 layers</a:t>
            </a:r>
          </a:p>
          <a:p>
            <a:pPr lvl="1"/>
            <a:r>
              <a:rPr lang="en-US" sz="1800" dirty="0"/>
              <a:t>Input 224x224x3</a:t>
            </a:r>
          </a:p>
          <a:p>
            <a:pPr lvl="1">
              <a:lnSpc>
                <a:spcPct val="120000"/>
              </a:lnSpc>
            </a:pPr>
            <a:r>
              <a:rPr lang="en-US" sz="1800" dirty="0">
                <a:solidFill>
                  <a:srgbClr val="FF0000"/>
                </a:solidFill>
              </a:rPr>
              <a:t>Conv</a:t>
            </a:r>
            <a:r>
              <a:rPr lang="en-US" sz="1800" dirty="0"/>
              <a:t> 64 (7x7, s=2), </a:t>
            </a:r>
            <a:br>
              <a:rPr lang="en-US" sz="1800" dirty="0"/>
            </a:br>
            <a:r>
              <a:rPr lang="en-US" sz="1800" dirty="0">
                <a:solidFill>
                  <a:srgbClr val="C00000"/>
                </a:solidFill>
              </a:rPr>
              <a:t>MaxPool</a:t>
            </a:r>
            <a:r>
              <a:rPr lang="en-US" sz="1800" dirty="0"/>
              <a:t> (3x3, s=2)</a:t>
            </a:r>
          </a:p>
          <a:p>
            <a:pPr lvl="1"/>
            <a:r>
              <a:rPr lang="en-US" sz="1800" dirty="0"/>
              <a:t>  3x </a:t>
            </a:r>
            <a:r>
              <a:rPr lang="en-US" sz="1800" dirty="0">
                <a:solidFill>
                  <a:srgbClr val="0000FF"/>
                </a:solidFill>
              </a:rPr>
              <a:t>Residual Layer </a:t>
            </a:r>
            <a:r>
              <a:rPr lang="en-US" sz="1800" dirty="0"/>
              <a:t>A</a:t>
            </a:r>
          </a:p>
          <a:p>
            <a:pPr lvl="1"/>
            <a:r>
              <a:rPr lang="en-US" sz="1800" dirty="0">
                <a:solidFill>
                  <a:srgbClr val="C00000"/>
                </a:solidFill>
              </a:rPr>
              <a:t>  8x</a:t>
            </a:r>
            <a:r>
              <a:rPr lang="en-US" sz="1800" dirty="0"/>
              <a:t> </a:t>
            </a:r>
            <a:r>
              <a:rPr lang="en-US" sz="1800" dirty="0">
                <a:solidFill>
                  <a:srgbClr val="0000FF"/>
                </a:solidFill>
              </a:rPr>
              <a:t>Residual Layer </a:t>
            </a:r>
            <a:r>
              <a:rPr lang="en-US" sz="1800" dirty="0"/>
              <a:t>B</a:t>
            </a:r>
          </a:p>
          <a:p>
            <a:pPr lvl="1"/>
            <a:r>
              <a:rPr lang="en-US" sz="1800" dirty="0">
                <a:solidFill>
                  <a:srgbClr val="C00000"/>
                </a:solidFill>
              </a:rPr>
              <a:t>36x</a:t>
            </a:r>
            <a:r>
              <a:rPr lang="en-US" sz="1800" dirty="0"/>
              <a:t> </a:t>
            </a:r>
            <a:r>
              <a:rPr lang="en-US" sz="1800" dirty="0">
                <a:solidFill>
                  <a:srgbClr val="0000FF"/>
                </a:solidFill>
              </a:rPr>
              <a:t>Residual Layer </a:t>
            </a:r>
            <a:r>
              <a:rPr lang="en-US" sz="1800" dirty="0"/>
              <a:t>C</a:t>
            </a:r>
          </a:p>
          <a:p>
            <a:pPr lvl="1"/>
            <a:r>
              <a:rPr lang="en-US" sz="1800" dirty="0"/>
              <a:t>  3x </a:t>
            </a:r>
            <a:r>
              <a:rPr lang="en-US" sz="1800" dirty="0">
                <a:solidFill>
                  <a:srgbClr val="0000FF"/>
                </a:solidFill>
              </a:rPr>
              <a:t>Residual Layer </a:t>
            </a:r>
            <a:r>
              <a:rPr lang="en-US" sz="1800" dirty="0"/>
              <a:t>D</a:t>
            </a:r>
          </a:p>
          <a:p>
            <a:pPr lvl="1"/>
            <a:r>
              <a:rPr lang="en-US" sz="1800" dirty="0">
                <a:solidFill>
                  <a:schemeClr val="accent2"/>
                </a:solidFill>
              </a:rPr>
              <a:t>Dense</a:t>
            </a:r>
            <a:r>
              <a:rPr lang="en-US" sz="1800" dirty="0"/>
              <a:t> 1000</a:t>
            </a:r>
          </a:p>
          <a:p>
            <a:r>
              <a:rPr lang="en-US" sz="1800" dirty="0"/>
              <a:t>1 Residual Layer = 3 Layer </a:t>
            </a:r>
            <a:r>
              <a:rPr lang="en-US" sz="1800" dirty="0">
                <a:solidFill>
                  <a:srgbClr val="FF0000"/>
                </a:solidFill>
              </a:rPr>
              <a:t>Conv</a:t>
            </a:r>
            <a:r>
              <a:rPr lang="en-US" sz="1800" dirty="0"/>
              <a:t> (3-1-3)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ResNet-152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37CC6E7-F10C-4F94-98E0-B1892A7944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74711" y="1297153"/>
            <a:ext cx="2683230" cy="448337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DC18589-5FB8-4F30-9579-00189CB7B2D1}"/>
              </a:ext>
            </a:extLst>
          </p:cNvPr>
          <p:cNvSpPr/>
          <p:nvPr/>
        </p:nvSpPr>
        <p:spPr>
          <a:xfrm>
            <a:off x="8410354" y="6052505"/>
            <a:ext cx="327658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>
                <a:solidFill>
                  <a:srgbClr val="0000FF"/>
                </a:solidFill>
                <a:latin typeface="ArialMT"/>
              </a:rPr>
              <a:t>[</a:t>
            </a:r>
            <a:r>
              <a:rPr lang="da-DK" sz="1400" dirty="0">
                <a:solidFill>
                  <a:srgbClr val="0000FF"/>
                </a:solidFill>
                <a:latin typeface="ArialMT"/>
              </a:rPr>
              <a:t>He et al., 2015, 2016</a:t>
            </a:r>
            <a:r>
              <a:rPr lang="en-US" sz="1400" dirty="0">
                <a:solidFill>
                  <a:srgbClr val="0000FF"/>
                </a:solidFill>
                <a:latin typeface="ArialMT"/>
              </a:rPr>
              <a:t>]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67613992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US" sz="2000" b="1" dirty="0"/>
              <a:t>1</a:t>
            </a:r>
            <a:r>
              <a:rPr lang="en-US" sz="2000" b="1" baseline="30000" dirty="0"/>
              <a:t>st</a:t>
            </a:r>
            <a:r>
              <a:rPr lang="en-US" sz="2000" b="1" dirty="0"/>
              <a:t> Place in Classification</a:t>
            </a:r>
          </a:p>
          <a:p>
            <a:pPr>
              <a:lnSpc>
                <a:spcPct val="120000"/>
              </a:lnSpc>
            </a:pPr>
            <a:r>
              <a:rPr lang="en-US" sz="2000" b="1" dirty="0"/>
              <a:t>1</a:t>
            </a:r>
            <a:r>
              <a:rPr lang="en-US" sz="2000" b="1" baseline="30000" dirty="0"/>
              <a:t>st</a:t>
            </a:r>
            <a:r>
              <a:rPr lang="en-US" sz="2000" b="1" dirty="0"/>
              <a:t> Place in Detection</a:t>
            </a:r>
          </a:p>
          <a:p>
            <a:pPr>
              <a:lnSpc>
                <a:spcPct val="120000"/>
              </a:lnSpc>
            </a:pPr>
            <a:r>
              <a:rPr lang="en-US" sz="2000" b="1" dirty="0"/>
              <a:t>1</a:t>
            </a:r>
            <a:r>
              <a:rPr lang="en-US" sz="2000" b="1" baseline="30000" dirty="0"/>
              <a:t>st</a:t>
            </a:r>
            <a:r>
              <a:rPr lang="en-US" sz="2000" b="1" dirty="0"/>
              <a:t> Place in Localization</a:t>
            </a:r>
          </a:p>
          <a:p>
            <a:pPr>
              <a:lnSpc>
                <a:spcPct val="120000"/>
              </a:lnSpc>
            </a:pPr>
            <a:r>
              <a:rPr lang="en-US" sz="2000" dirty="0"/>
              <a:t>Top-5 error: </a:t>
            </a:r>
            <a:r>
              <a:rPr lang="en-US" sz="2000" b="1" dirty="0">
                <a:solidFill>
                  <a:srgbClr val="0000FF"/>
                </a:solidFill>
              </a:rPr>
              <a:t>3.57% </a:t>
            </a:r>
          </a:p>
          <a:p>
            <a:pPr lvl="1">
              <a:lnSpc>
                <a:spcPct val="120000"/>
              </a:lnSpc>
            </a:pPr>
            <a:r>
              <a:rPr lang="en-US" dirty="0">
                <a:solidFill>
                  <a:srgbClr val="C00000"/>
                </a:solidFill>
              </a:rPr>
              <a:t>From 6.67%</a:t>
            </a:r>
          </a:p>
          <a:p>
            <a:pPr marL="411162" lvl="1" indent="0">
              <a:lnSpc>
                <a:spcPct val="120000"/>
              </a:lnSpc>
              <a:buNone/>
            </a:pP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F2884EB-C6E3-684C-A39B-0E652C4E0E60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AD66B823-EFA5-4140-A0F6-798045EE9E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ImageNet 2015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2307327"/>
      </p:ext>
    </p:extLst>
  </p:cSld>
  <p:clrMapOvr>
    <a:masterClrMapping/>
  </p:clrMapOvr>
  <p:transition spd="slow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ResNet on ImageNet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79638" y="2200275"/>
            <a:ext cx="7856516" cy="389055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438CF59-B566-4F84-B653-A29209A02485}"/>
              </a:ext>
            </a:extLst>
          </p:cNvPr>
          <p:cNvSpPr/>
          <p:nvPr/>
        </p:nvSpPr>
        <p:spPr>
          <a:xfrm>
            <a:off x="8410354" y="6052505"/>
            <a:ext cx="327658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>
                <a:solidFill>
                  <a:srgbClr val="0000FF"/>
                </a:solidFill>
                <a:latin typeface="ArialMT"/>
              </a:rPr>
              <a:t>[</a:t>
            </a:r>
            <a:r>
              <a:rPr lang="da-DK" sz="1400" dirty="0">
                <a:solidFill>
                  <a:srgbClr val="0000FF"/>
                </a:solidFill>
                <a:latin typeface="ArialMT"/>
              </a:rPr>
              <a:t>He et al., 2015, 2016</a:t>
            </a:r>
            <a:r>
              <a:rPr lang="en-US" sz="1400" dirty="0">
                <a:solidFill>
                  <a:srgbClr val="0000FF"/>
                </a:solidFill>
                <a:latin typeface="ArialMT"/>
              </a:rPr>
              <a:t>]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14870407"/>
      </p:ext>
    </p:extLst>
  </p:cSld>
  <p:clrMapOvr>
    <a:masterClrMapping/>
  </p:clrMapOvr>
  <p:transition spd="slow"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Residual Network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1913909" y="5104354"/>
            <a:ext cx="642454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2000" dirty="0"/>
              <a:t>Deeper </a:t>
            </a:r>
            <a:r>
              <a:rPr lang="en-US" sz="2000" dirty="0" err="1"/>
              <a:t>ResNets</a:t>
            </a:r>
            <a:r>
              <a:rPr lang="en-US" sz="2000" dirty="0"/>
              <a:t> have </a:t>
            </a:r>
            <a:r>
              <a:rPr lang="en-US" sz="2000" b="1" dirty="0">
                <a:solidFill>
                  <a:srgbClr val="0000FF"/>
                </a:solidFill>
              </a:rPr>
              <a:t>lower training error</a:t>
            </a:r>
            <a:r>
              <a:rPr lang="en-US" sz="2000" dirty="0"/>
              <a:t>, </a:t>
            </a:r>
            <a:br>
              <a:rPr lang="en-US" sz="2000" dirty="0"/>
            </a:br>
            <a:r>
              <a:rPr lang="en-US" sz="2000" dirty="0"/>
              <a:t>and also </a:t>
            </a:r>
            <a:r>
              <a:rPr lang="en-US" sz="2000" dirty="0">
                <a:solidFill>
                  <a:srgbClr val="0000FF"/>
                </a:solidFill>
              </a:rPr>
              <a:t>lower test error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76437" y="2290796"/>
            <a:ext cx="8239126" cy="227640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D44C5B3-E1F3-49C0-8F32-9B2F14C91566}"/>
              </a:ext>
            </a:extLst>
          </p:cNvPr>
          <p:cNvSpPr/>
          <p:nvPr/>
        </p:nvSpPr>
        <p:spPr>
          <a:xfrm>
            <a:off x="8410354" y="6052505"/>
            <a:ext cx="327658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>
                <a:solidFill>
                  <a:srgbClr val="0000FF"/>
                </a:solidFill>
                <a:latin typeface="ArialMT"/>
              </a:rPr>
              <a:t>[</a:t>
            </a:r>
            <a:r>
              <a:rPr lang="da-DK" sz="1400" dirty="0">
                <a:solidFill>
                  <a:srgbClr val="0000FF"/>
                </a:solidFill>
                <a:latin typeface="ArialMT"/>
              </a:rPr>
              <a:t>He et al., 2015, 2016</a:t>
            </a:r>
            <a:r>
              <a:rPr lang="en-US" sz="1400" dirty="0">
                <a:solidFill>
                  <a:srgbClr val="0000FF"/>
                </a:solidFill>
                <a:latin typeface="ArialMT"/>
              </a:rPr>
              <a:t>]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539838727"/>
      </p:ext>
    </p:extLst>
  </p:cSld>
  <p:clrMapOvr>
    <a:masterClrMapping/>
  </p:clrMapOvr>
  <p:transition spd="slow">
    <p:wip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Residual Network: Bottleneck Block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1913908" y="1983517"/>
            <a:ext cx="64245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dirty="0"/>
              <a:t>A practical design of going deeper (50+ layers)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55552" y="2567517"/>
            <a:ext cx="6886575" cy="332422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BA6DAD0-9306-4DF8-9FCB-D30CD7E39340}"/>
              </a:ext>
            </a:extLst>
          </p:cNvPr>
          <p:cNvSpPr/>
          <p:nvPr/>
        </p:nvSpPr>
        <p:spPr>
          <a:xfrm>
            <a:off x="8410354" y="6052505"/>
            <a:ext cx="327658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>
                <a:solidFill>
                  <a:srgbClr val="0000FF"/>
                </a:solidFill>
                <a:latin typeface="ArialMT"/>
              </a:rPr>
              <a:t>[</a:t>
            </a:r>
            <a:r>
              <a:rPr lang="da-DK" sz="1400" dirty="0">
                <a:solidFill>
                  <a:srgbClr val="0000FF"/>
                </a:solidFill>
                <a:latin typeface="ArialMT"/>
              </a:rPr>
              <a:t>He et al., 2015, 2016</a:t>
            </a:r>
            <a:r>
              <a:rPr lang="en-US" sz="1400" dirty="0">
                <a:solidFill>
                  <a:srgbClr val="0000FF"/>
                </a:solidFill>
                <a:latin typeface="ArialMT"/>
              </a:rPr>
              <a:t>]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837417966"/>
      </p:ext>
    </p:extLst>
  </p:cSld>
  <p:clrMapOvr>
    <a:masterClrMapping/>
  </p:clrMapOvr>
  <p:transition spd="slow">
    <p:wip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Residual Network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1913908" y="1983517"/>
            <a:ext cx="64245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dirty="0"/>
              <a:t>This trick also used in GoogLeNet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34596" y="2861985"/>
            <a:ext cx="2297112" cy="270190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3220" y="2687856"/>
            <a:ext cx="4591050" cy="242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377835"/>
      </p:ext>
    </p:extLst>
  </p:cSld>
  <p:clrMapOvr>
    <a:masterClrMapping/>
  </p:clrMapOvr>
  <p:transition spd="slow">
    <p:wip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Residual Network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99098" y="2034822"/>
            <a:ext cx="7953024" cy="354358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53600" y="1336418"/>
            <a:ext cx="839262" cy="494039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C96F463-5474-46A5-A6DC-D96022C1E79E}"/>
              </a:ext>
            </a:extLst>
          </p:cNvPr>
          <p:cNvSpPr/>
          <p:nvPr/>
        </p:nvSpPr>
        <p:spPr>
          <a:xfrm>
            <a:off x="1599099" y="5864412"/>
            <a:ext cx="194476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400" dirty="0">
                <a:solidFill>
                  <a:srgbClr val="0000FF"/>
                </a:solidFill>
                <a:latin typeface="ArialMT"/>
              </a:rPr>
              <a:t>[</a:t>
            </a:r>
            <a:r>
              <a:rPr lang="da-DK" sz="1400" dirty="0">
                <a:solidFill>
                  <a:srgbClr val="0000FF"/>
                </a:solidFill>
                <a:latin typeface="ArialMT"/>
              </a:rPr>
              <a:t>He et al., 2015, 2016</a:t>
            </a:r>
            <a:r>
              <a:rPr lang="en-US" sz="1400" dirty="0">
                <a:solidFill>
                  <a:srgbClr val="0000FF"/>
                </a:solidFill>
                <a:latin typeface="ArialMT"/>
              </a:rPr>
              <a:t>]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36226077"/>
      </p:ext>
    </p:extLst>
  </p:cSld>
  <p:clrMapOvr>
    <a:masterClrMapping/>
  </p:clrMapOvr>
  <p:transition spd="slow">
    <p:wip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Complexity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22F325D-BB5C-45AD-B543-0BC05987BD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851"/>
          <a:stretch/>
        </p:blipFill>
        <p:spPr>
          <a:xfrm>
            <a:off x="1767962" y="2010371"/>
            <a:ext cx="5996875" cy="429263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43AE9C5-E9F2-44BC-B3CA-D7EC74C6DAC3}"/>
              </a:ext>
            </a:extLst>
          </p:cNvPr>
          <p:cNvSpPr/>
          <p:nvPr/>
        </p:nvSpPr>
        <p:spPr>
          <a:xfrm>
            <a:off x="7439501" y="1664750"/>
            <a:ext cx="224882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ArialMT"/>
              </a:rPr>
              <a:t>Inception-v4: Resnet + Inception!</a:t>
            </a:r>
            <a:endParaRPr lang="en-US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058E89A-7E1B-4898-A777-6AF8FD549C28}"/>
              </a:ext>
            </a:extLst>
          </p:cNvPr>
          <p:cNvCxnSpPr>
            <a:cxnSpLocks/>
            <a:stCxn id="9" idx="1"/>
          </p:cNvCxnSpPr>
          <p:nvPr/>
        </p:nvCxnSpPr>
        <p:spPr>
          <a:xfrm rot="10800000" flipV="1">
            <a:off x="7314780" y="1987915"/>
            <a:ext cx="124723" cy="333018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0064212"/>
      </p:ext>
    </p:extLst>
  </p:cSld>
  <p:clrMapOvr>
    <a:masterClrMapping/>
  </p:clrMapOvr>
  <p:transition spd="slow">
    <p:wip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US" sz="2000" dirty="0">
                <a:solidFill>
                  <a:srgbClr val="0000FF"/>
                </a:solidFill>
              </a:rPr>
              <a:t>Pretraining available</a:t>
            </a:r>
          </a:p>
          <a:p>
            <a:pPr>
              <a:lnSpc>
                <a:spcPct val="120000"/>
              </a:lnSpc>
            </a:pPr>
            <a:r>
              <a:rPr lang="en-US" sz="1800" dirty="0"/>
              <a:t>Total parameters </a:t>
            </a:r>
          </a:p>
          <a:p>
            <a:pPr lvl="1">
              <a:lnSpc>
                <a:spcPct val="120000"/>
              </a:lnSpc>
            </a:pPr>
            <a:r>
              <a:rPr lang="en-US" sz="1800" dirty="0">
                <a:solidFill>
                  <a:srgbClr val="0000FF"/>
                </a:solidFill>
              </a:rPr>
              <a:t>25M</a:t>
            </a:r>
            <a:r>
              <a:rPr lang="en-US" sz="1800" b="1" dirty="0">
                <a:solidFill>
                  <a:srgbClr val="FF0000"/>
                </a:solidFill>
              </a:rPr>
              <a:t> </a:t>
            </a:r>
            <a:r>
              <a:rPr lang="en-US" sz="1800" dirty="0"/>
              <a:t>(ResNet-50)</a:t>
            </a:r>
          </a:p>
          <a:p>
            <a:pPr lvl="1">
              <a:lnSpc>
                <a:spcPct val="120000"/>
              </a:lnSpc>
            </a:pPr>
            <a:r>
              <a:rPr lang="en-US" sz="1800" dirty="0">
                <a:solidFill>
                  <a:srgbClr val="0000FF"/>
                </a:solidFill>
              </a:rPr>
              <a:t>60M</a:t>
            </a:r>
            <a:r>
              <a:rPr lang="en-US" sz="1800" b="1" dirty="0">
                <a:solidFill>
                  <a:srgbClr val="FF0000"/>
                </a:solidFill>
              </a:rPr>
              <a:t> </a:t>
            </a:r>
            <a:r>
              <a:rPr lang="en-US" sz="1800" dirty="0"/>
              <a:t>(ResNet-152)</a:t>
            </a:r>
          </a:p>
          <a:p>
            <a:pPr lvl="1">
              <a:lnSpc>
                <a:spcPct val="120000"/>
              </a:lnSpc>
            </a:pPr>
            <a:r>
              <a:rPr lang="en-US" sz="1800" dirty="0"/>
              <a:t>compared to AlexNet </a:t>
            </a:r>
            <a:r>
              <a:rPr lang="en-US" sz="1800" dirty="0">
                <a:solidFill>
                  <a:srgbClr val="FF0000"/>
                </a:solidFill>
              </a:rPr>
              <a:t>62M</a:t>
            </a:r>
            <a:endParaRPr lang="en-US" sz="1800" b="1" dirty="0"/>
          </a:p>
          <a:p>
            <a:pPr>
              <a:lnSpc>
                <a:spcPct val="120000"/>
              </a:lnSpc>
            </a:pPr>
            <a:r>
              <a:rPr lang="en-US" sz="1800" dirty="0"/>
              <a:t>Model size </a:t>
            </a:r>
          </a:p>
          <a:p>
            <a:pPr lvl="1">
              <a:lnSpc>
                <a:spcPct val="120000"/>
              </a:lnSpc>
            </a:pPr>
            <a:r>
              <a:rPr lang="en-US" sz="1800" dirty="0">
                <a:solidFill>
                  <a:srgbClr val="0000FF"/>
                </a:solidFill>
              </a:rPr>
              <a:t>100MB</a:t>
            </a:r>
            <a:r>
              <a:rPr lang="en-US" sz="1800" b="1" dirty="0">
                <a:solidFill>
                  <a:srgbClr val="FF0000"/>
                </a:solidFill>
              </a:rPr>
              <a:t> </a:t>
            </a:r>
            <a:r>
              <a:rPr lang="en-US" sz="1800" dirty="0"/>
              <a:t>(ResNet-50)</a:t>
            </a:r>
          </a:p>
          <a:p>
            <a:pPr lvl="1">
              <a:lnSpc>
                <a:spcPct val="120000"/>
              </a:lnSpc>
            </a:pPr>
            <a:r>
              <a:rPr lang="en-US" sz="1800" dirty="0">
                <a:solidFill>
                  <a:srgbClr val="0000FF"/>
                </a:solidFill>
              </a:rPr>
              <a:t>232MB</a:t>
            </a:r>
            <a:r>
              <a:rPr lang="en-US" sz="1800" b="1" dirty="0">
                <a:solidFill>
                  <a:srgbClr val="FF0000"/>
                </a:solidFill>
              </a:rPr>
              <a:t> </a:t>
            </a:r>
            <a:r>
              <a:rPr lang="en-US" sz="1800" dirty="0">
                <a:solidFill>
                  <a:prstClr val="black"/>
                </a:solidFill>
              </a:rPr>
              <a:t>(ResNet-152)</a:t>
            </a:r>
            <a:endParaRPr lang="id-ID" sz="1400" b="1" dirty="0">
              <a:solidFill>
                <a:srgbClr val="FF0000"/>
              </a:solidFill>
            </a:endParaRPr>
          </a:p>
          <a:p>
            <a:pPr lvl="1">
              <a:lnSpc>
                <a:spcPct val="120000"/>
              </a:lnSpc>
            </a:pPr>
            <a:endParaRPr lang="id-ID" sz="1400" b="1" dirty="0">
              <a:solidFill>
                <a:srgbClr val="FF0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ResNet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7E8C151-D01F-4A51-8BD7-D15A1F8F5FBE}"/>
              </a:ext>
            </a:extLst>
          </p:cNvPr>
          <p:cNvSpPr/>
          <p:nvPr/>
        </p:nvSpPr>
        <p:spPr>
          <a:xfrm>
            <a:off x="8410354" y="6052505"/>
            <a:ext cx="327658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>
                <a:solidFill>
                  <a:srgbClr val="0000FF"/>
                </a:solidFill>
                <a:latin typeface="ArialMT"/>
              </a:rPr>
              <a:t>[</a:t>
            </a:r>
            <a:r>
              <a:rPr lang="da-DK" sz="1400" dirty="0">
                <a:solidFill>
                  <a:srgbClr val="0000FF"/>
                </a:solidFill>
                <a:latin typeface="ArialMT"/>
              </a:rPr>
              <a:t>He et al., 2015, 2016</a:t>
            </a:r>
            <a:r>
              <a:rPr lang="en-US" sz="1400" dirty="0">
                <a:solidFill>
                  <a:srgbClr val="0000FF"/>
                </a:solidFill>
                <a:latin typeface="ArialMT"/>
              </a:rPr>
              <a:t>]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519307469"/>
      </p:ext>
    </p:extLst>
  </p:cSld>
  <p:clrMapOvr>
    <a:masterClrMapping/>
  </p:clrMapOvr>
  <p:transition spd="slow">
    <p:wip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Complexity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22F325D-BB5C-45AD-B543-0BC05987BD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/>
          <a:stretch/>
        </p:blipFill>
        <p:spPr>
          <a:xfrm>
            <a:off x="3085289" y="1907607"/>
            <a:ext cx="6254885" cy="4401111"/>
          </a:xfrm>
          <a:prstGeom prst="rect">
            <a:avLst/>
          </a:prstGeom>
        </p:spPr>
      </p:pic>
      <p:grpSp>
        <p:nvGrpSpPr>
          <p:cNvPr id="41" name="Group 40">
            <a:extLst>
              <a:ext uri="{FF2B5EF4-FFF2-40B4-BE49-F238E27FC236}">
                <a16:creationId xmlns:a16="http://schemas.microsoft.com/office/drawing/2014/main" id="{BB46E64B-71BB-415E-A745-39184E838CEB}"/>
              </a:ext>
            </a:extLst>
          </p:cNvPr>
          <p:cNvGrpSpPr/>
          <p:nvPr/>
        </p:nvGrpSpPr>
        <p:grpSpPr>
          <a:xfrm>
            <a:off x="9022525" y="2486138"/>
            <a:ext cx="1613880" cy="923434"/>
            <a:chOff x="7498525" y="2486138"/>
            <a:chExt cx="1613880" cy="923434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43AE9C5-E9F2-44BC-B3CA-D7EC74C6DAC3}"/>
                </a:ext>
              </a:extLst>
            </p:cNvPr>
            <p:cNvSpPr/>
            <p:nvPr/>
          </p:nvSpPr>
          <p:spPr>
            <a:xfrm>
              <a:off x="7591219" y="2486138"/>
              <a:ext cx="1521186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  <a:highlight>
                    <a:srgbClr val="FFFFFF"/>
                  </a:highlight>
                  <a:latin typeface="ArialMT"/>
                </a:rPr>
                <a:t>VGG: </a:t>
              </a:r>
              <a:br>
                <a:rPr lang="en-US" sz="1400" dirty="0">
                  <a:solidFill>
                    <a:srgbClr val="FF0000"/>
                  </a:solidFill>
                  <a:highlight>
                    <a:srgbClr val="FFFFFF"/>
                  </a:highlight>
                  <a:latin typeface="ArialMT"/>
                </a:rPr>
              </a:br>
              <a:r>
                <a:rPr lang="en-US" sz="1400" dirty="0">
                  <a:solidFill>
                    <a:srgbClr val="FF0000"/>
                  </a:solidFill>
                  <a:highlight>
                    <a:srgbClr val="FFFFFF"/>
                  </a:highlight>
                  <a:latin typeface="ArialMT"/>
                </a:rPr>
                <a:t>Highest memory, </a:t>
              </a:r>
              <a:br>
                <a:rPr lang="en-US" sz="1400" dirty="0">
                  <a:solidFill>
                    <a:srgbClr val="FF0000"/>
                  </a:solidFill>
                  <a:highlight>
                    <a:srgbClr val="FFFFFF"/>
                  </a:highlight>
                  <a:latin typeface="ArialMT"/>
                </a:rPr>
              </a:br>
              <a:r>
                <a:rPr lang="en-US" sz="1400" dirty="0">
                  <a:solidFill>
                    <a:srgbClr val="FF0000"/>
                  </a:solidFill>
                  <a:highlight>
                    <a:srgbClr val="FFFFFF"/>
                  </a:highlight>
                  <a:latin typeface="ArialMT"/>
                </a:rPr>
                <a:t>most operations</a:t>
              </a:r>
              <a:endParaRPr lang="en-US" sz="1400" dirty="0">
                <a:solidFill>
                  <a:srgbClr val="FF0000"/>
                </a:solidFill>
                <a:highlight>
                  <a:srgbClr val="FFFFFF"/>
                </a:highlight>
              </a:endParaRP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7058E89A-7E1B-4898-A777-6AF8FD549C28}"/>
                </a:ext>
              </a:extLst>
            </p:cNvPr>
            <p:cNvCxnSpPr>
              <a:cxnSpLocks/>
              <a:stCxn id="9" idx="2"/>
            </p:cNvCxnSpPr>
            <p:nvPr/>
          </p:nvCxnSpPr>
          <p:spPr>
            <a:xfrm rot="5400000">
              <a:off x="7832783" y="2890543"/>
              <a:ext cx="184771" cy="853288"/>
            </a:xfrm>
            <a:prstGeom prst="bentConnector2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3E89CE57-0746-4359-8433-F737D310F17B}"/>
              </a:ext>
            </a:extLst>
          </p:cNvPr>
          <p:cNvGrpSpPr/>
          <p:nvPr/>
        </p:nvGrpSpPr>
        <p:grpSpPr>
          <a:xfrm>
            <a:off x="1810445" y="2887583"/>
            <a:ext cx="1431634" cy="737498"/>
            <a:chOff x="286445" y="2887583"/>
            <a:chExt cx="1431634" cy="737498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8F83BE0-A7A4-43C3-9E80-0BD2F06AB8D5}"/>
                </a:ext>
              </a:extLst>
            </p:cNvPr>
            <p:cNvSpPr/>
            <p:nvPr/>
          </p:nvSpPr>
          <p:spPr>
            <a:xfrm>
              <a:off x="286445" y="2887583"/>
              <a:ext cx="1300310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dirty="0">
                  <a:solidFill>
                    <a:srgbClr val="0000FF"/>
                  </a:solidFill>
                  <a:highlight>
                    <a:srgbClr val="FFFFFF"/>
                  </a:highlight>
                  <a:latin typeface="ArialMT"/>
                </a:rPr>
                <a:t>GoogLeNet:</a:t>
              </a:r>
            </a:p>
            <a:p>
              <a:r>
                <a:rPr lang="en-US" sz="1400" dirty="0">
                  <a:solidFill>
                    <a:srgbClr val="0000FF"/>
                  </a:solidFill>
                  <a:highlight>
                    <a:srgbClr val="FFFFFF"/>
                  </a:highlight>
                  <a:latin typeface="ArialMT"/>
                </a:rPr>
                <a:t>Most Efficient</a:t>
              </a:r>
              <a:endParaRPr lang="en-US" sz="1400" dirty="0">
                <a:solidFill>
                  <a:srgbClr val="0000FF"/>
                </a:solidFill>
                <a:highlight>
                  <a:srgbClr val="FFFFFF"/>
                </a:highlight>
              </a:endParaRPr>
            </a:p>
          </p:txBody>
        </p:sp>
        <p:cxnSp>
          <p:nvCxnSpPr>
            <p:cNvPr id="16" name="Straight Arrow Connector 11">
              <a:extLst>
                <a:ext uri="{FF2B5EF4-FFF2-40B4-BE49-F238E27FC236}">
                  <a16:creationId xmlns:a16="http://schemas.microsoft.com/office/drawing/2014/main" id="{EC0600BB-8749-4A9E-A035-9BF267ACB659}"/>
                </a:ext>
              </a:extLst>
            </p:cNvPr>
            <p:cNvCxnSpPr>
              <a:cxnSpLocks/>
              <a:stCxn id="15" idx="2"/>
            </p:cNvCxnSpPr>
            <p:nvPr/>
          </p:nvCxnSpPr>
          <p:spPr>
            <a:xfrm rot="16200000" flipH="1">
              <a:off x="1220200" y="3127202"/>
              <a:ext cx="214279" cy="781479"/>
            </a:xfrm>
            <a:prstGeom prst="bentConnector2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41711CA-B285-4C91-A65A-B3867372D20C}"/>
              </a:ext>
            </a:extLst>
          </p:cNvPr>
          <p:cNvGrpSpPr/>
          <p:nvPr/>
        </p:nvGrpSpPr>
        <p:grpSpPr>
          <a:xfrm>
            <a:off x="1814823" y="5069225"/>
            <a:ext cx="1733190" cy="1168383"/>
            <a:chOff x="290823" y="5069224"/>
            <a:chExt cx="1733190" cy="1168383"/>
          </a:xfrm>
        </p:grpSpPr>
        <p:cxnSp>
          <p:nvCxnSpPr>
            <p:cNvPr id="22" name="Straight Arrow Connector 11">
              <a:extLst>
                <a:ext uri="{FF2B5EF4-FFF2-40B4-BE49-F238E27FC236}">
                  <a16:creationId xmlns:a16="http://schemas.microsoft.com/office/drawing/2014/main" id="{BC51CBB7-5847-43A8-88C8-01F409583DE5}"/>
                </a:ext>
              </a:extLst>
            </p:cNvPr>
            <p:cNvCxnSpPr>
              <a:cxnSpLocks/>
              <a:stCxn id="21" idx="0"/>
            </p:cNvCxnSpPr>
            <p:nvPr/>
          </p:nvCxnSpPr>
          <p:spPr>
            <a:xfrm rot="5400000" flipH="1" flipV="1">
              <a:off x="1366516" y="4860126"/>
              <a:ext cx="214277" cy="632473"/>
            </a:xfrm>
            <a:prstGeom prst="bentConnector2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BB8FE6C-3A75-49EE-AB36-BC0EC952D1F3}"/>
                </a:ext>
              </a:extLst>
            </p:cNvPr>
            <p:cNvSpPr/>
            <p:nvPr/>
          </p:nvSpPr>
          <p:spPr>
            <a:xfrm>
              <a:off x="290823" y="5283500"/>
              <a:ext cx="1733190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  <a:latin typeface="ArialMT"/>
                </a:rPr>
                <a:t>AlexNet:</a:t>
              </a:r>
            </a:p>
            <a:p>
              <a:r>
                <a:rPr lang="en-US" sz="1400" dirty="0">
                  <a:solidFill>
                    <a:srgbClr val="FF0000"/>
                  </a:solidFill>
                  <a:latin typeface="ArialMT"/>
                </a:rPr>
                <a:t>Smaller compute, still memory heavy, lower accuracy</a:t>
              </a:r>
              <a:endParaRPr lang="en-US" sz="1400" dirty="0">
                <a:solidFill>
                  <a:srgbClr val="FF0000"/>
                </a:solidFill>
                <a:highlight>
                  <a:srgbClr val="FFFFFF"/>
                </a:highlight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FDDB08D6-2AA1-4A12-93DB-0CC9E428F681}"/>
              </a:ext>
            </a:extLst>
          </p:cNvPr>
          <p:cNvGrpSpPr/>
          <p:nvPr/>
        </p:nvGrpSpPr>
        <p:grpSpPr>
          <a:xfrm>
            <a:off x="6883940" y="1277904"/>
            <a:ext cx="2934482" cy="836088"/>
            <a:chOff x="5359940" y="1277904"/>
            <a:chExt cx="2934482" cy="836088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D3946AF-ECE4-4CEE-A90A-56E2E32B6A61}"/>
                </a:ext>
              </a:extLst>
            </p:cNvPr>
            <p:cNvSpPr/>
            <p:nvPr/>
          </p:nvSpPr>
          <p:spPr>
            <a:xfrm>
              <a:off x="5678580" y="1277904"/>
              <a:ext cx="2615842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dirty="0">
                  <a:solidFill>
                    <a:srgbClr val="0000FF"/>
                  </a:solidFill>
                  <a:latin typeface="ArialMT"/>
                </a:rPr>
                <a:t>ResNet:</a:t>
              </a:r>
            </a:p>
            <a:p>
              <a:r>
                <a:rPr lang="en-US" sz="1400" dirty="0">
                  <a:solidFill>
                    <a:srgbClr val="0000FF"/>
                  </a:solidFill>
                  <a:latin typeface="ArialMT"/>
                </a:rPr>
                <a:t>Moderate efficiency depending on model, highest accuracy</a:t>
              </a:r>
              <a:endParaRPr lang="en-US" sz="1400" dirty="0">
                <a:solidFill>
                  <a:srgbClr val="0000FF"/>
                </a:solidFill>
                <a:highlight>
                  <a:srgbClr val="FFFFFF"/>
                </a:highlight>
              </a:endParaRPr>
            </a:p>
          </p:txBody>
        </p:sp>
        <p:cxnSp>
          <p:nvCxnSpPr>
            <p:cNvPr id="29" name="Straight Arrow Connector 11">
              <a:extLst>
                <a:ext uri="{FF2B5EF4-FFF2-40B4-BE49-F238E27FC236}">
                  <a16:creationId xmlns:a16="http://schemas.microsoft.com/office/drawing/2014/main" id="{087BCFBC-841E-462A-9F7A-B743599D1ACF}"/>
                </a:ext>
              </a:extLst>
            </p:cNvPr>
            <p:cNvCxnSpPr>
              <a:cxnSpLocks/>
              <a:stCxn id="28" idx="1"/>
            </p:cNvCxnSpPr>
            <p:nvPr/>
          </p:nvCxnSpPr>
          <p:spPr>
            <a:xfrm rot="10800000" flipV="1">
              <a:off x="5359940" y="1647236"/>
              <a:ext cx="318640" cy="466756"/>
            </a:xfrm>
            <a:prstGeom prst="bentConnector2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3747124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932781" y="3001930"/>
            <a:ext cx="8326438" cy="641239"/>
          </a:xfrm>
        </p:spPr>
        <p:txBody>
          <a:bodyPr/>
          <a:lstStyle/>
          <a:p>
            <a:pPr algn="ctr"/>
            <a:r>
              <a:rPr lang="en-US" dirty="0"/>
              <a:t>ILSVRC 2016 - Winners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</a:p>
        </p:txBody>
      </p:sp>
      <p:pic>
        <p:nvPicPr>
          <p:cNvPr id="2050" name="Picture 2" descr="http://image-net.org/challenges/LSVRC/2016/log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24439" y="3697598"/>
            <a:ext cx="2143125" cy="29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4763748" y="4174232"/>
            <a:ext cx="26645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September 26</a:t>
            </a:r>
            <a:r>
              <a:rPr lang="en-US" baseline="30000" dirty="0"/>
              <a:t>th</a:t>
            </a:r>
            <a:r>
              <a:rPr lang="en-US" dirty="0"/>
              <a:t> 2016</a:t>
            </a:r>
          </a:p>
        </p:txBody>
      </p:sp>
    </p:spTree>
    <p:extLst>
      <p:ext uri="{BB962C8B-B14F-4D97-AF65-F5344CB8AC3E}">
        <p14:creationId xmlns:p14="http://schemas.microsoft.com/office/powerpoint/2010/main" val="1135460928"/>
      </p:ext>
    </p:extLst>
  </p:cSld>
  <p:clrMapOvr>
    <a:masterClrMapping/>
  </p:clrMapOvr>
  <p:transition spd="slow">
    <p:wip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Winner 2016: </a:t>
            </a:r>
            <a:r>
              <a:rPr lang="id-ID" sz="2400" dirty="0"/>
              <a:t>Trimps-Soushen</a:t>
            </a:r>
            <a:r>
              <a:rPr lang="en-US" sz="2400" dirty="0"/>
              <a:t> Ensembles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>
              <a:spcBef>
                <a:spcPts val="1200"/>
              </a:spcBef>
            </a:pPr>
            <a:r>
              <a:rPr lang="en-US" dirty="0"/>
              <a:t>Good Practices for Deep Feature Fusion</a:t>
            </a:r>
          </a:p>
          <a:p>
            <a:pPr lvl="1">
              <a:spcBef>
                <a:spcPts val="1200"/>
              </a:spcBef>
            </a:pPr>
            <a:r>
              <a:rPr lang="en-US" sz="1800" dirty="0"/>
              <a:t>5 ensembles contested (4 win)</a:t>
            </a:r>
          </a:p>
          <a:p>
            <a:pPr lvl="1">
              <a:spcBef>
                <a:spcPts val="1200"/>
              </a:spcBef>
            </a:pPr>
            <a:r>
              <a:rPr lang="en-US" sz="1800" dirty="0"/>
              <a:t>Classification error: </a:t>
            </a:r>
            <a:r>
              <a:rPr lang="en-US" sz="1800" b="1" dirty="0">
                <a:solidFill>
                  <a:srgbClr val="00B050"/>
                </a:solidFill>
              </a:rPr>
              <a:t>0.02991 - 0.03144</a:t>
            </a:r>
          </a:p>
          <a:p>
            <a:pPr lvl="1">
              <a:spcBef>
                <a:spcPts val="1200"/>
              </a:spcBef>
            </a:pPr>
            <a:r>
              <a:rPr lang="en-US" sz="1800" dirty="0"/>
              <a:t>Multi-scale Ensembles of </a:t>
            </a:r>
            <a:br>
              <a:rPr lang="en-US" sz="1800" dirty="0"/>
            </a:br>
            <a:r>
              <a:rPr lang="en-US" sz="1800" dirty="0"/>
              <a:t>ResNet, Inception, Inception-Resnet, Wide ResNet, etc.</a:t>
            </a:r>
          </a:p>
          <a:p>
            <a:pPr>
              <a:spcBef>
                <a:spcPts val="1200"/>
              </a:spcBef>
            </a:pPr>
            <a:endParaRPr lang="en-US" sz="1800" dirty="0"/>
          </a:p>
        </p:txBody>
      </p:sp>
      <p:sp>
        <p:nvSpPr>
          <p:cNvPr id="2" name="Rectangle 1"/>
          <p:cNvSpPr/>
          <p:nvPr/>
        </p:nvSpPr>
        <p:spPr>
          <a:xfrm>
            <a:off x="4749769" y="5805324"/>
            <a:ext cx="576291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d-ID" sz="1400" dirty="0">
                <a:hlinkClick r:id="rId2"/>
              </a:rPr>
              <a:t>http://image-net.org/challenges/LSVRC/2016/results</a:t>
            </a:r>
            <a:endParaRPr lang="en-US" sz="1400" dirty="0"/>
          </a:p>
          <a:p>
            <a:pPr algn="r"/>
            <a:r>
              <a:rPr lang="en-US" sz="1400" dirty="0"/>
              <a:t>26 September 2016</a:t>
            </a:r>
            <a:endParaRPr lang="id-ID" sz="1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F1314B3-D58D-4622-BF6A-B4057EC978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7202" y="4156909"/>
            <a:ext cx="7897596" cy="142934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AD6A2F8-4A94-41BE-B53D-79AEB295997A}"/>
              </a:ext>
            </a:extLst>
          </p:cNvPr>
          <p:cNvSpPr/>
          <p:nvPr/>
        </p:nvSpPr>
        <p:spPr>
          <a:xfrm>
            <a:off x="1913908" y="5946333"/>
            <a:ext cx="158729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400" dirty="0">
                <a:solidFill>
                  <a:srgbClr val="0000FF"/>
                </a:solidFill>
                <a:latin typeface="ArialMT"/>
              </a:rPr>
              <a:t>[Shao et al. 2016]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98122233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Residual Network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13908" y="1977656"/>
            <a:ext cx="6996537" cy="398247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28BEC67-9316-4184-A79B-63920BC17693}"/>
              </a:ext>
            </a:extLst>
          </p:cNvPr>
          <p:cNvSpPr/>
          <p:nvPr/>
        </p:nvSpPr>
        <p:spPr>
          <a:xfrm>
            <a:off x="8410354" y="6052505"/>
            <a:ext cx="327658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>
                <a:solidFill>
                  <a:srgbClr val="0000FF"/>
                </a:solidFill>
                <a:latin typeface="ArialMT"/>
              </a:rPr>
              <a:t>[</a:t>
            </a:r>
            <a:r>
              <a:rPr lang="da-DK" sz="1400" dirty="0">
                <a:solidFill>
                  <a:srgbClr val="0000FF"/>
                </a:solidFill>
                <a:latin typeface="ArialMT"/>
              </a:rPr>
              <a:t>He et al., 2015, 2016</a:t>
            </a:r>
            <a:r>
              <a:rPr lang="en-US" sz="1400" dirty="0">
                <a:solidFill>
                  <a:srgbClr val="0000FF"/>
                </a:solidFill>
                <a:latin typeface="ArialMT"/>
              </a:rPr>
              <a:t>]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256395982"/>
      </p:ext>
    </p:extLst>
  </p:cSld>
  <p:clrMapOvr>
    <a:masterClrMapping/>
  </p:clrMapOvr>
  <p:transition spd="slow">
    <p:wip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Winner 2016: </a:t>
            </a:r>
            <a:r>
              <a:rPr lang="en-US" dirty="0" err="1"/>
              <a:t>ResNeXt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en-US" sz="1800" dirty="0"/>
              <a:t>Aggregated Residual Transformations for Deep Neural Networks</a:t>
            </a:r>
          </a:p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en-US" sz="1800" dirty="0"/>
              <a:t>Classification error: </a:t>
            </a:r>
            <a:r>
              <a:rPr lang="en-US" sz="1800" b="1" dirty="0">
                <a:solidFill>
                  <a:srgbClr val="00B050"/>
                </a:solidFill>
              </a:rPr>
              <a:t>0.03031</a:t>
            </a:r>
          </a:p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en-US" sz="1800" dirty="0"/>
              <a:t>Also from creators of ResNet</a:t>
            </a:r>
          </a:p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en-US" sz="1800" dirty="0"/>
              <a:t>Increases width of residual block through Modularized multi-way extension of ResNet (“cardinality”)</a:t>
            </a:r>
          </a:p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en-US" sz="1800" dirty="0"/>
              <a:t>Parallel pathways similar in spirit to Inception module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E42F88F-E12B-4B1F-B8CC-D650C79EDFB9}"/>
              </a:ext>
            </a:extLst>
          </p:cNvPr>
          <p:cNvSpPr/>
          <p:nvPr/>
        </p:nvSpPr>
        <p:spPr>
          <a:xfrm>
            <a:off x="8814500" y="6002442"/>
            <a:ext cx="161133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600" dirty="0">
                <a:solidFill>
                  <a:srgbClr val="0000FF"/>
                </a:solidFill>
                <a:latin typeface="ArialMT"/>
              </a:rPr>
              <a:t>[</a:t>
            </a:r>
            <a:r>
              <a:rPr lang="en-US" sz="1600" dirty="0" err="1">
                <a:solidFill>
                  <a:srgbClr val="0000FF"/>
                </a:solidFill>
                <a:latin typeface="ArialMT"/>
              </a:rPr>
              <a:t>Xie</a:t>
            </a:r>
            <a:r>
              <a:rPr lang="en-US" sz="1600" dirty="0">
                <a:solidFill>
                  <a:srgbClr val="0000FF"/>
                </a:solidFill>
                <a:latin typeface="ArialMT"/>
              </a:rPr>
              <a:t> et al. 2016]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4980317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Winner 2016: </a:t>
            </a:r>
            <a:r>
              <a:rPr lang="en-US" dirty="0" err="1"/>
              <a:t>ResNeXt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E42F88F-E12B-4B1F-B8CC-D650C79EDFB9}"/>
              </a:ext>
            </a:extLst>
          </p:cNvPr>
          <p:cNvSpPr/>
          <p:nvPr/>
        </p:nvSpPr>
        <p:spPr>
          <a:xfrm>
            <a:off x="8814500" y="6002442"/>
            <a:ext cx="161133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600" dirty="0">
                <a:solidFill>
                  <a:srgbClr val="0000FF"/>
                </a:solidFill>
                <a:latin typeface="ArialMT"/>
              </a:rPr>
              <a:t>[</a:t>
            </a:r>
            <a:r>
              <a:rPr lang="en-US" sz="1600" dirty="0" err="1">
                <a:solidFill>
                  <a:srgbClr val="0000FF"/>
                </a:solidFill>
                <a:latin typeface="ArialMT"/>
              </a:rPr>
              <a:t>Xie</a:t>
            </a:r>
            <a:r>
              <a:rPr lang="en-US" sz="1600" dirty="0">
                <a:solidFill>
                  <a:srgbClr val="0000FF"/>
                </a:solidFill>
                <a:latin typeface="ArialMT"/>
              </a:rPr>
              <a:t> et al. 2016]</a:t>
            </a:r>
            <a:endParaRPr lang="en-US" sz="16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C535177-14BB-4C25-B413-D1EBE836D4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4597" y="2050355"/>
            <a:ext cx="7435494" cy="3879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241344"/>
      </p:ext>
    </p:extLst>
  </p:cSld>
  <p:clrMapOvr>
    <a:masterClrMapping/>
  </p:clrMapOvr>
  <p:transition spd="slow">
    <p:wip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932781" y="3001930"/>
            <a:ext cx="8326438" cy="641239"/>
          </a:xfrm>
        </p:spPr>
        <p:txBody>
          <a:bodyPr/>
          <a:lstStyle/>
          <a:p>
            <a:pPr algn="ctr"/>
            <a:r>
              <a:rPr lang="en-US" dirty="0"/>
              <a:t>ILSVRC 2017 - Winners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</a:p>
        </p:txBody>
      </p:sp>
      <p:pic>
        <p:nvPicPr>
          <p:cNvPr id="2050" name="Picture 2" descr="http://image-net.org/challenges/LSVRC/2016/log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24439" y="3697598"/>
            <a:ext cx="2143125" cy="29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5174917" y="4174232"/>
            <a:ext cx="18421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July 17</a:t>
            </a:r>
            <a:r>
              <a:rPr lang="en-US" baseline="30000" dirty="0"/>
              <a:t>th</a:t>
            </a:r>
            <a:r>
              <a:rPr lang="en-US" dirty="0"/>
              <a:t> 2017</a:t>
            </a:r>
          </a:p>
        </p:txBody>
      </p:sp>
    </p:spTree>
    <p:extLst>
      <p:ext uri="{BB962C8B-B14F-4D97-AF65-F5344CB8AC3E}">
        <p14:creationId xmlns:p14="http://schemas.microsoft.com/office/powerpoint/2010/main" val="3769788182"/>
      </p:ext>
    </p:extLst>
  </p:cSld>
  <p:clrMapOvr>
    <a:masterClrMapping/>
  </p:clrMapOvr>
  <p:transition spd="slow">
    <p:wip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Winners 2017: </a:t>
            </a:r>
            <a:r>
              <a:rPr lang="en-US" dirty="0" err="1"/>
              <a:t>SENet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>
              <a:spcBef>
                <a:spcPts val="1200"/>
              </a:spcBef>
            </a:pPr>
            <a:r>
              <a:rPr lang="en-US" sz="2200" dirty="0"/>
              <a:t>BDAT </a:t>
            </a:r>
            <a:r>
              <a:rPr lang="en-US" sz="1600" i="1" dirty="0"/>
              <a:t>[Hu et al. 2017]</a:t>
            </a:r>
            <a:endParaRPr lang="en-US" sz="1600" dirty="0"/>
          </a:p>
          <a:p>
            <a:pPr lvl="1">
              <a:spcBef>
                <a:spcPts val="1200"/>
              </a:spcBef>
            </a:pPr>
            <a:r>
              <a:rPr lang="en-US" sz="1800" dirty="0"/>
              <a:t>Squeeze-and-Excitation Networks (</a:t>
            </a:r>
            <a:r>
              <a:rPr lang="en-US" sz="1800" dirty="0" err="1"/>
              <a:t>SENet</a:t>
            </a:r>
            <a:r>
              <a:rPr lang="en-US" sz="1800" dirty="0"/>
              <a:t>)</a:t>
            </a:r>
          </a:p>
          <a:p>
            <a:pPr lvl="1">
              <a:spcBef>
                <a:spcPts val="1200"/>
              </a:spcBef>
            </a:pPr>
            <a:r>
              <a:rPr lang="en-US" sz="1800" dirty="0"/>
              <a:t>Adaptive attention and deep combined convolutional models</a:t>
            </a:r>
          </a:p>
          <a:p>
            <a:pPr lvl="1">
              <a:spcBef>
                <a:spcPts val="1200"/>
              </a:spcBef>
            </a:pPr>
            <a:r>
              <a:rPr lang="en-US" sz="1800" dirty="0"/>
              <a:t>Classification error: </a:t>
            </a:r>
            <a:r>
              <a:rPr lang="en-US" sz="1800" b="1" dirty="0">
                <a:solidFill>
                  <a:srgbClr val="00B050"/>
                </a:solidFill>
              </a:rPr>
              <a:t>0.023</a:t>
            </a:r>
          </a:p>
          <a:p>
            <a:pPr lvl="1">
              <a:spcBef>
                <a:spcPts val="1200"/>
              </a:spcBef>
            </a:pPr>
            <a:r>
              <a:rPr lang="en-US" sz="1800" dirty="0"/>
              <a:t>Adaptive feature map reweighting.</a:t>
            </a:r>
          </a:p>
        </p:txBody>
      </p:sp>
      <p:sp>
        <p:nvSpPr>
          <p:cNvPr id="2" name="Rectangle 1"/>
          <p:cNvSpPr/>
          <p:nvPr/>
        </p:nvSpPr>
        <p:spPr>
          <a:xfrm>
            <a:off x="4749769" y="6030692"/>
            <a:ext cx="576291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d-ID" sz="1400" dirty="0">
                <a:hlinkClick r:id="rId2"/>
              </a:rPr>
              <a:t>http://image-net.org/challenges/LSVRC/201</a:t>
            </a:r>
            <a:r>
              <a:rPr lang="en-US" sz="1400" dirty="0">
                <a:hlinkClick r:id="rId2"/>
              </a:rPr>
              <a:t>7</a:t>
            </a:r>
            <a:r>
              <a:rPr lang="id-ID" sz="1400" dirty="0">
                <a:hlinkClick r:id="rId2"/>
              </a:rPr>
              <a:t>/results</a:t>
            </a:r>
            <a:r>
              <a:rPr lang="en-US" sz="1400" dirty="0"/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69A1247-3CB9-4FE1-819E-248C61CE36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1457" y="4447071"/>
            <a:ext cx="6581775" cy="136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201260"/>
      </p:ext>
    </p:extLst>
  </p:cSld>
  <p:clrMapOvr>
    <a:masterClrMapping/>
  </p:clrMapOvr>
  <p:transition spd="slow">
    <p:wip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4"/>
          </p:nvPr>
        </p:nvSpPr>
        <p:spPr>
          <a:xfrm>
            <a:off x="487681" y="2009550"/>
            <a:ext cx="6736538" cy="4025490"/>
          </a:xfrm>
        </p:spPr>
        <p:txBody>
          <a:bodyPr/>
          <a:lstStyle/>
          <a:p>
            <a:r>
              <a:rPr lang="en-US" sz="2000" dirty="0"/>
              <a:t>Add a “feature recalibration” module that learns to adaptively reweight feature maps</a:t>
            </a:r>
          </a:p>
          <a:p>
            <a:r>
              <a:rPr lang="en-US" sz="2000" dirty="0"/>
              <a:t>Global information (global avg. pooling layer) + 2 FC layers used to determine feature map weights</a:t>
            </a:r>
          </a:p>
          <a:p>
            <a:r>
              <a:rPr lang="en-US" sz="2000" dirty="0"/>
              <a:t>Using ResNeXt-152 as a base architecture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F2884EB-C6E3-684C-A39B-0E652C4E0E60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Squeeze-and-Excitation Networks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</a:p>
        </p:txBody>
      </p:sp>
      <p:sp>
        <p:nvSpPr>
          <p:cNvPr id="2" name="Rectangle 1"/>
          <p:cNvSpPr/>
          <p:nvPr/>
        </p:nvSpPr>
        <p:spPr>
          <a:xfrm>
            <a:off x="4749769" y="6030692"/>
            <a:ext cx="576291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d-ID" sz="1400" dirty="0">
                <a:hlinkClick r:id="rId2"/>
              </a:rPr>
              <a:t>http://image-net.org/challenges/LSVRC/201</a:t>
            </a:r>
            <a:r>
              <a:rPr lang="en-US" sz="1400" dirty="0">
                <a:hlinkClick r:id="rId2"/>
              </a:rPr>
              <a:t>7</a:t>
            </a:r>
            <a:r>
              <a:rPr lang="id-ID" sz="1400" dirty="0">
                <a:hlinkClick r:id="rId2"/>
              </a:rPr>
              <a:t>/results</a:t>
            </a:r>
            <a:r>
              <a:rPr lang="en-US" sz="1400" dirty="0"/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DFDAEA7-F122-483C-A868-879CEE1C39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2521" y="1657037"/>
            <a:ext cx="3960523" cy="4046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784916"/>
      </p:ext>
    </p:extLst>
  </p:cSld>
  <p:clrMapOvr>
    <a:masterClrMapping/>
  </p:clrMapOvr>
  <p:transition spd="slow">
    <p:wip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932781" y="3001929"/>
            <a:ext cx="8326438" cy="1284594"/>
          </a:xfrm>
        </p:spPr>
        <p:txBody>
          <a:bodyPr/>
          <a:lstStyle/>
          <a:p>
            <a:pPr algn="ctr"/>
            <a:r>
              <a:rPr lang="en-US" dirty="0"/>
              <a:t>Completion of the challenge:</a:t>
            </a:r>
            <a:br>
              <a:rPr lang="en-US" dirty="0"/>
            </a:br>
            <a:r>
              <a:rPr lang="en-US" sz="2000" dirty="0"/>
              <a:t>Annual ImageNet competition no longer</a:t>
            </a:r>
            <a:br>
              <a:rPr lang="en-US" sz="2000" dirty="0"/>
            </a:br>
            <a:r>
              <a:rPr lang="en-US" sz="2000" dirty="0"/>
              <a:t>held after 2017, now moved to Kaggle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</a:p>
        </p:txBody>
      </p:sp>
      <p:pic>
        <p:nvPicPr>
          <p:cNvPr id="2050" name="Picture 2" descr="http://image-net.org/challenges/LSVRC/2016/log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24438" y="2276204"/>
            <a:ext cx="2143125" cy="29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123143"/>
      </p:ext>
    </p:extLst>
  </p:cSld>
  <p:clrMapOvr>
    <a:masterClrMapping/>
  </p:clrMapOvr>
  <p:transition spd="slow">
    <p:wip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932781" y="3001930"/>
            <a:ext cx="8326438" cy="641239"/>
          </a:xfrm>
        </p:spPr>
        <p:txBody>
          <a:bodyPr/>
          <a:lstStyle/>
          <a:p>
            <a:pPr algn="ctr"/>
            <a:r>
              <a:rPr lang="en-US" dirty="0"/>
              <a:t>Beyond 2016…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</a:p>
        </p:txBody>
      </p:sp>
    </p:spTree>
    <p:extLst>
      <p:ext uri="{BB962C8B-B14F-4D97-AF65-F5344CB8AC3E}">
        <p14:creationId xmlns:p14="http://schemas.microsoft.com/office/powerpoint/2010/main" val="3141541161"/>
      </p:ext>
    </p:extLst>
  </p:cSld>
  <p:clrMapOvr>
    <a:masterClrMapping/>
  </p:clrMapOvr>
  <p:transition spd="slow">
    <p:wip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C51A43D-14AC-41C7-94B7-BCF3D513AC0D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>
              <a:spcBef>
                <a:spcPts val="600"/>
              </a:spcBef>
            </a:pPr>
            <a:r>
              <a:rPr lang="en-US" dirty="0" err="1"/>
              <a:t>Swapout</a:t>
            </a:r>
            <a:endParaRPr lang="en-US" dirty="0"/>
          </a:p>
          <a:p>
            <a:pPr>
              <a:spcBef>
                <a:spcPts val="600"/>
              </a:spcBef>
            </a:pPr>
            <a:r>
              <a:rPr lang="en-US" dirty="0"/>
              <a:t>Wide-Resnet</a:t>
            </a:r>
          </a:p>
          <a:p>
            <a:pPr>
              <a:spcBef>
                <a:spcPts val="600"/>
              </a:spcBef>
            </a:pPr>
            <a:r>
              <a:rPr lang="en-US" dirty="0"/>
              <a:t>Fractal Net</a:t>
            </a:r>
          </a:p>
          <a:p>
            <a:pPr>
              <a:spcBef>
                <a:spcPts val="600"/>
              </a:spcBef>
            </a:pPr>
            <a:r>
              <a:rPr lang="en-US" dirty="0"/>
              <a:t>Dense Net</a:t>
            </a:r>
          </a:p>
          <a:p>
            <a:pPr>
              <a:spcBef>
                <a:spcPts val="600"/>
              </a:spcBef>
            </a:pPr>
            <a:r>
              <a:rPr lang="en-US" dirty="0" err="1"/>
              <a:t>MobileNet</a:t>
            </a:r>
            <a:endParaRPr lang="en-US" dirty="0"/>
          </a:p>
          <a:p>
            <a:pPr>
              <a:spcBef>
                <a:spcPts val="600"/>
              </a:spcBef>
            </a:pPr>
            <a:r>
              <a:rPr lang="en-US" dirty="0" err="1"/>
              <a:t>Xception</a:t>
            </a:r>
            <a:endParaRPr lang="en-US" dirty="0"/>
          </a:p>
          <a:p>
            <a:pPr>
              <a:spcBef>
                <a:spcPts val="600"/>
              </a:spcBef>
            </a:pPr>
            <a:r>
              <a:rPr lang="en-US" dirty="0" err="1"/>
              <a:t>ShuffleNet</a:t>
            </a:r>
            <a:endParaRPr lang="en-US" dirty="0"/>
          </a:p>
          <a:p>
            <a:pPr>
              <a:spcBef>
                <a:spcPts val="600"/>
              </a:spcBef>
            </a:pPr>
            <a:r>
              <a:rPr lang="en-US" dirty="0"/>
              <a:t>NAS</a:t>
            </a:r>
          </a:p>
          <a:p>
            <a:pPr>
              <a:spcBef>
                <a:spcPts val="600"/>
              </a:spcBef>
            </a:pPr>
            <a:r>
              <a:rPr lang="en-US" dirty="0"/>
              <a:t>…</a:t>
            </a:r>
            <a:endParaRPr lang="id-ID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Beyond 2016…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</a:p>
        </p:txBody>
      </p:sp>
      <p:pic>
        <p:nvPicPr>
          <p:cNvPr id="9" name="Content Placeholder 9">
            <a:extLst>
              <a:ext uri="{FF2B5EF4-FFF2-40B4-BE49-F238E27FC236}">
                <a16:creationId xmlns:a16="http://schemas.microsoft.com/office/drawing/2014/main" id="{102A08CA-F06E-4F9D-9563-E0C8B7B1F6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14476" y="1728034"/>
            <a:ext cx="3529875" cy="1828800"/>
          </a:xfrm>
          <a:prstGeom prst="rect">
            <a:avLst/>
          </a:prstGeom>
        </p:spPr>
      </p:pic>
      <p:pic>
        <p:nvPicPr>
          <p:cNvPr id="5" name="Picture 4" descr="A close up of text on a white surface&#10;&#10;Description automatically generated">
            <a:extLst>
              <a:ext uri="{FF2B5EF4-FFF2-40B4-BE49-F238E27FC236}">
                <a16:creationId xmlns:a16="http://schemas.microsoft.com/office/drawing/2014/main" id="{1BC3C6B6-ECFD-4620-9F2F-9330633929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14477" y="3767365"/>
            <a:ext cx="3529874" cy="2475955"/>
          </a:xfrm>
          <a:prstGeom prst="rect">
            <a:avLst/>
          </a:prstGeom>
        </p:spPr>
      </p:pic>
      <p:pic>
        <p:nvPicPr>
          <p:cNvPr id="13" name="Picture 12" descr="A close up of a map&#10;&#10;Description automatically generated">
            <a:extLst>
              <a:ext uri="{FF2B5EF4-FFF2-40B4-BE49-F238E27FC236}">
                <a16:creationId xmlns:a16="http://schemas.microsoft.com/office/drawing/2014/main" id="{DE2E8BA9-6440-4FDC-91B6-D52AC18355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84747" y="3767365"/>
            <a:ext cx="3473284" cy="247595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EA14FDB-5205-4015-ACFC-E9B31D0048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3101" y="2009550"/>
            <a:ext cx="2496575" cy="1464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88636"/>
      </p:ext>
    </p:extLst>
  </p:cSld>
  <p:clrMapOvr>
    <a:masterClrMapping/>
  </p:clrMapOvr>
  <p:transition spd="slow">
    <p:wip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pic>
        <p:nvPicPr>
          <p:cNvPr id="19" name="Picture 18" descr="A screenshot of a cell phone&#10;&#10;Description automatically generated">
            <a:extLst>
              <a:ext uri="{FF2B5EF4-FFF2-40B4-BE49-F238E27FC236}">
                <a16:creationId xmlns:a16="http://schemas.microsoft.com/office/drawing/2014/main" id="{7B526C1E-BC2A-4B4B-B9B3-DEDB9F551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159" y="24897"/>
            <a:ext cx="70063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576049"/>
      </p:ext>
    </p:extLst>
  </p:cSld>
  <p:clrMapOvr>
    <a:masterClrMapping/>
  </p:clrMapOvr>
  <p:transition spd="slow">
    <p:wip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932781" y="3001930"/>
            <a:ext cx="8326438" cy="641239"/>
          </a:xfrm>
        </p:spPr>
        <p:txBody>
          <a:bodyPr/>
          <a:lstStyle/>
          <a:p>
            <a:pPr algn="ctr"/>
            <a:r>
              <a:rPr lang="en-US" dirty="0"/>
              <a:t>Summary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</a:p>
        </p:txBody>
      </p:sp>
    </p:spTree>
    <p:extLst>
      <p:ext uri="{BB962C8B-B14F-4D97-AF65-F5344CB8AC3E}">
        <p14:creationId xmlns:p14="http://schemas.microsoft.com/office/powerpoint/2010/main" val="968110017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F2884EB-C6E3-684C-A39B-0E652C4E0E60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B45E92-450E-4EC2-8718-4921C5AC38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2759" y="2244773"/>
            <a:ext cx="8285182" cy="3901778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9EE540C9-A81D-446A-AAFF-95656403E5F5}"/>
              </a:ext>
            </a:extLst>
          </p:cNvPr>
          <p:cNvSpPr/>
          <p:nvPr/>
        </p:nvSpPr>
        <p:spPr>
          <a:xfrm>
            <a:off x="3098078" y="4796881"/>
            <a:ext cx="1263850" cy="2616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0" rIns="0">
            <a:spAutoFit/>
          </a:bodyPr>
          <a:lstStyle/>
          <a:p>
            <a:pPr algn="ctr"/>
            <a:r>
              <a:rPr lang="en-US" sz="1100" dirty="0">
                <a:latin typeface="ArialMT"/>
              </a:rPr>
              <a:t>shallow</a:t>
            </a:r>
            <a:endParaRPr lang="en-US" sz="11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9480208-A2FE-4200-9D79-B698FEB77EA8}"/>
              </a:ext>
            </a:extLst>
          </p:cNvPr>
          <p:cNvSpPr/>
          <p:nvPr/>
        </p:nvSpPr>
        <p:spPr>
          <a:xfrm>
            <a:off x="4466570" y="4796881"/>
            <a:ext cx="664904" cy="2616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0" rIns="0">
            <a:spAutoFit/>
          </a:bodyPr>
          <a:lstStyle/>
          <a:p>
            <a:pPr algn="ctr"/>
            <a:r>
              <a:rPr lang="en-US" sz="1100" dirty="0">
                <a:latin typeface="ArialMT"/>
              </a:rPr>
              <a:t>8 layers</a:t>
            </a:r>
            <a:endParaRPr lang="en-US" sz="11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4CFE18D-74C0-4892-A84D-4517059A8470}"/>
              </a:ext>
            </a:extLst>
          </p:cNvPr>
          <p:cNvSpPr/>
          <p:nvPr/>
        </p:nvSpPr>
        <p:spPr>
          <a:xfrm>
            <a:off x="5188966" y="4796881"/>
            <a:ext cx="664904" cy="2616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0" rIns="0">
            <a:spAutoFit/>
          </a:bodyPr>
          <a:lstStyle/>
          <a:p>
            <a:pPr algn="ctr"/>
            <a:r>
              <a:rPr lang="en-US" sz="1100" dirty="0">
                <a:latin typeface="ArialMT"/>
              </a:rPr>
              <a:t>8 layers</a:t>
            </a:r>
            <a:endParaRPr lang="en-US" sz="11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3FFEFC7-7B9D-4DD5-A23A-C561C14BA1BC}"/>
              </a:ext>
            </a:extLst>
          </p:cNvPr>
          <p:cNvSpPr/>
          <p:nvPr/>
        </p:nvSpPr>
        <p:spPr>
          <a:xfrm>
            <a:off x="5879520" y="3961374"/>
            <a:ext cx="664904" cy="2616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0" rIns="0">
            <a:spAutoFit/>
          </a:bodyPr>
          <a:lstStyle/>
          <a:p>
            <a:pPr algn="ctr"/>
            <a:r>
              <a:rPr lang="en-US" sz="1100" dirty="0">
                <a:latin typeface="ArialMT"/>
              </a:rPr>
              <a:t>19 layers</a:t>
            </a:r>
            <a:endParaRPr lang="en-US" sz="11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AF41A13-0F12-4B3D-B790-6299144EA914}"/>
              </a:ext>
            </a:extLst>
          </p:cNvPr>
          <p:cNvSpPr/>
          <p:nvPr/>
        </p:nvSpPr>
        <p:spPr>
          <a:xfrm>
            <a:off x="6603185" y="3961374"/>
            <a:ext cx="664904" cy="2616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0" rIns="0">
            <a:spAutoFit/>
          </a:bodyPr>
          <a:lstStyle/>
          <a:p>
            <a:pPr algn="ctr"/>
            <a:r>
              <a:rPr lang="en-US" sz="1100" dirty="0">
                <a:latin typeface="ArialMT"/>
              </a:rPr>
              <a:t>22 layers</a:t>
            </a:r>
            <a:endParaRPr lang="en-US" sz="11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7D3D9DC-FDB7-497A-8DE6-A5462B53EBCC}"/>
              </a:ext>
            </a:extLst>
          </p:cNvPr>
          <p:cNvSpPr/>
          <p:nvPr/>
        </p:nvSpPr>
        <p:spPr>
          <a:xfrm>
            <a:off x="7254172" y="3045726"/>
            <a:ext cx="664904" cy="2616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0" rIns="0">
            <a:spAutoFit/>
          </a:bodyPr>
          <a:lstStyle/>
          <a:p>
            <a:pPr algn="ctr"/>
            <a:r>
              <a:rPr lang="en-US" sz="1100" dirty="0">
                <a:latin typeface="ArialMT"/>
              </a:rPr>
              <a:t>152 layers</a:t>
            </a:r>
            <a:endParaRPr lang="en-US" sz="110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67FF07A-9F30-4C3D-A91F-B9A00C43E2A8}"/>
              </a:ext>
            </a:extLst>
          </p:cNvPr>
          <p:cNvSpPr/>
          <p:nvPr/>
        </p:nvSpPr>
        <p:spPr>
          <a:xfrm>
            <a:off x="8024657" y="3045726"/>
            <a:ext cx="664904" cy="2616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0" rIns="0">
            <a:spAutoFit/>
          </a:bodyPr>
          <a:lstStyle/>
          <a:p>
            <a:pPr algn="ctr"/>
            <a:r>
              <a:rPr lang="en-US" sz="1100" dirty="0">
                <a:latin typeface="ArialMT"/>
              </a:rPr>
              <a:t>152 layers</a:t>
            </a:r>
            <a:endParaRPr lang="en-US" sz="110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750D8F3-3E9A-4995-9206-8C96468E1A81}"/>
              </a:ext>
            </a:extLst>
          </p:cNvPr>
          <p:cNvSpPr/>
          <p:nvPr/>
        </p:nvSpPr>
        <p:spPr>
          <a:xfrm>
            <a:off x="8795141" y="3044478"/>
            <a:ext cx="664904" cy="2616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0" rIns="0">
            <a:spAutoFit/>
          </a:bodyPr>
          <a:lstStyle/>
          <a:p>
            <a:pPr algn="ctr"/>
            <a:r>
              <a:rPr lang="en-US" sz="1100" dirty="0">
                <a:latin typeface="ArialMT"/>
              </a:rPr>
              <a:t>152 layers</a:t>
            </a:r>
            <a:endParaRPr lang="en-US" sz="1100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F1E62FD-9112-459E-801F-F0592BAA3EE5}"/>
              </a:ext>
            </a:extLst>
          </p:cNvPr>
          <p:cNvGrpSpPr/>
          <p:nvPr/>
        </p:nvGrpSpPr>
        <p:grpSpPr>
          <a:xfrm>
            <a:off x="7194617" y="2377974"/>
            <a:ext cx="2332648" cy="3832620"/>
            <a:chOff x="2374914" y="2952072"/>
            <a:chExt cx="2332648" cy="383262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F36F676-6AD2-4003-B209-B021DB5354A4}"/>
                </a:ext>
              </a:extLst>
            </p:cNvPr>
            <p:cNvSpPr/>
            <p:nvPr/>
          </p:nvSpPr>
          <p:spPr>
            <a:xfrm>
              <a:off x="2448386" y="2952072"/>
              <a:ext cx="212269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ArialMT"/>
                </a:rPr>
                <a:t>“Revolution of Depth”</a:t>
              </a:r>
              <a:endParaRPr lang="en-US" sz="1600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59F48F6-837E-4A81-B291-36F6081D6F10}"/>
                </a:ext>
              </a:extLst>
            </p:cNvPr>
            <p:cNvSpPr/>
            <p:nvPr/>
          </p:nvSpPr>
          <p:spPr>
            <a:xfrm>
              <a:off x="2374914" y="3352800"/>
              <a:ext cx="2332648" cy="343189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Title 10">
            <a:extLst>
              <a:ext uri="{FF2B5EF4-FFF2-40B4-BE49-F238E27FC236}">
                <a16:creationId xmlns:a16="http://schemas.microsoft.com/office/drawing/2014/main" id="{3FDDBB25-74E9-4E74-88A0-28B2454979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363" y="1336675"/>
            <a:ext cx="11101387" cy="815398"/>
          </a:xfrm>
        </p:spPr>
        <p:txBody>
          <a:bodyPr/>
          <a:lstStyle/>
          <a:p>
            <a:r>
              <a:rPr lang="en-US" sz="2400" dirty="0"/>
              <a:t>ImageNet Large Scale Visual Recognition Challenge (ILSVRC) Winners</a:t>
            </a:r>
          </a:p>
        </p:txBody>
      </p:sp>
    </p:spTree>
    <p:extLst>
      <p:ext uri="{BB962C8B-B14F-4D97-AF65-F5344CB8AC3E}">
        <p14:creationId xmlns:p14="http://schemas.microsoft.com/office/powerpoint/2010/main" val="317844433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US" sz="2200" dirty="0"/>
              <a:t>Architecture </a:t>
            </a:r>
          </a:p>
          <a:p>
            <a:pPr lvl="1">
              <a:lnSpc>
                <a:spcPct val="120000"/>
              </a:lnSpc>
            </a:pPr>
            <a:r>
              <a:rPr lang="en-US" sz="2200" dirty="0"/>
              <a:t>Early: stack </a:t>
            </a:r>
            <a:r>
              <a:rPr lang="en-US" sz="2200" dirty="0">
                <a:solidFill>
                  <a:srgbClr val="0000FF"/>
                </a:solidFill>
              </a:rPr>
              <a:t>CONV, POOL, FC </a:t>
            </a:r>
            <a:r>
              <a:rPr lang="en-US" sz="2200" dirty="0"/>
              <a:t>layers, bigger is better</a:t>
            </a:r>
          </a:p>
          <a:p>
            <a:pPr lvl="1">
              <a:lnSpc>
                <a:spcPct val="120000"/>
              </a:lnSpc>
            </a:pPr>
            <a:r>
              <a:rPr lang="en-US" sz="2200" dirty="0"/>
              <a:t>Recent: </a:t>
            </a:r>
            <a:r>
              <a:rPr lang="en-US" sz="2200" dirty="0">
                <a:solidFill>
                  <a:srgbClr val="FF0000"/>
                </a:solidFill>
              </a:rPr>
              <a:t>complex</a:t>
            </a:r>
            <a:r>
              <a:rPr lang="en-US" sz="2200" dirty="0"/>
              <a:t> architecture</a:t>
            </a:r>
          </a:p>
          <a:p>
            <a:pPr>
              <a:lnSpc>
                <a:spcPct val="120000"/>
              </a:lnSpc>
            </a:pPr>
            <a:r>
              <a:rPr lang="en-US" sz="2200" dirty="0"/>
              <a:t>Trend towards </a:t>
            </a:r>
            <a:r>
              <a:rPr lang="en-US" sz="2200" dirty="0">
                <a:solidFill>
                  <a:srgbClr val="0000FF"/>
                </a:solidFill>
              </a:rPr>
              <a:t>smaller filters </a:t>
            </a:r>
            <a:r>
              <a:rPr lang="en-US" sz="2200" dirty="0"/>
              <a:t>and </a:t>
            </a:r>
            <a:r>
              <a:rPr lang="en-US" sz="2200" dirty="0">
                <a:solidFill>
                  <a:srgbClr val="0000FF"/>
                </a:solidFill>
              </a:rPr>
              <a:t>extremely deeper</a:t>
            </a:r>
            <a:r>
              <a:rPr lang="en-US" sz="2200" dirty="0"/>
              <a:t> architectures</a:t>
            </a:r>
          </a:p>
          <a:p>
            <a:pPr lvl="1">
              <a:lnSpc>
                <a:spcPct val="120000"/>
              </a:lnSpc>
            </a:pPr>
            <a:r>
              <a:rPr lang="en-US" sz="2200" dirty="0"/>
              <a:t>Recent: more </a:t>
            </a:r>
            <a:r>
              <a:rPr lang="en-US" sz="2200" dirty="0">
                <a:solidFill>
                  <a:srgbClr val="FF0000"/>
                </a:solidFill>
              </a:rPr>
              <a:t>shallow</a:t>
            </a:r>
            <a:r>
              <a:rPr lang="en-US" sz="2200" dirty="0"/>
              <a:t> with </a:t>
            </a:r>
            <a:r>
              <a:rPr lang="en-US" sz="2200" dirty="0">
                <a:solidFill>
                  <a:srgbClr val="FF0000"/>
                </a:solidFill>
              </a:rPr>
              <a:t>wider filters</a:t>
            </a:r>
          </a:p>
          <a:p>
            <a:pPr>
              <a:lnSpc>
                <a:spcPct val="120000"/>
              </a:lnSpc>
            </a:pPr>
            <a:r>
              <a:rPr lang="en-US" sz="2200" dirty="0"/>
              <a:t>Trend toward </a:t>
            </a:r>
            <a:r>
              <a:rPr lang="en-US" sz="2200" dirty="0">
                <a:solidFill>
                  <a:srgbClr val="0000FF"/>
                </a:solidFill>
              </a:rPr>
              <a:t>getting rid of POOL/FC layers </a:t>
            </a:r>
          </a:p>
          <a:p>
            <a:pPr lvl="1">
              <a:lnSpc>
                <a:spcPct val="120000"/>
              </a:lnSpc>
            </a:pPr>
            <a:r>
              <a:rPr lang="en-US" sz="2200" dirty="0"/>
              <a:t>Less parameters, just using </a:t>
            </a:r>
            <a:r>
              <a:rPr lang="en-US" sz="2200" dirty="0">
                <a:solidFill>
                  <a:srgbClr val="FF0000"/>
                </a:solidFill>
              </a:rPr>
              <a:t>CONV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TL;DR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</a:p>
        </p:txBody>
      </p:sp>
    </p:spTree>
    <p:extLst>
      <p:ext uri="{BB962C8B-B14F-4D97-AF65-F5344CB8AC3E}">
        <p14:creationId xmlns:p14="http://schemas.microsoft.com/office/powerpoint/2010/main" val="3801529612"/>
      </p:ext>
    </p:extLst>
  </p:cSld>
  <p:clrMapOvr>
    <a:masterClrMapping/>
  </p:clrMapOvr>
  <p:transition spd="slow">
    <p:wip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US" sz="2200" dirty="0"/>
              <a:t>Trend toward using </a:t>
            </a:r>
            <a:r>
              <a:rPr lang="en-US" sz="2200" dirty="0">
                <a:solidFill>
                  <a:srgbClr val="FF0000"/>
                </a:solidFill>
              </a:rPr>
              <a:t>more ensembles </a:t>
            </a:r>
            <a:r>
              <a:rPr lang="en-US" sz="2200" dirty="0"/>
              <a:t>of many different type of layers</a:t>
            </a:r>
          </a:p>
          <a:p>
            <a:pPr>
              <a:lnSpc>
                <a:spcPct val="120000"/>
              </a:lnSpc>
            </a:pPr>
            <a:r>
              <a:rPr lang="en-US" sz="2200" dirty="0"/>
              <a:t>Many other aspects of network architectures are also continuously being investigated and improved</a:t>
            </a:r>
          </a:p>
          <a:p>
            <a:pPr>
              <a:lnSpc>
                <a:spcPct val="120000"/>
              </a:lnSpc>
            </a:pPr>
            <a:r>
              <a:rPr lang="en-US" sz="2200" dirty="0"/>
              <a:t>After ResNet: Efficient networks became central: 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how can we improve the accuracy without increasing the complexity?</a:t>
            </a:r>
          </a:p>
          <a:p>
            <a:pPr>
              <a:lnSpc>
                <a:spcPct val="120000"/>
              </a:lnSpc>
            </a:pPr>
            <a:r>
              <a:rPr lang="en-US" sz="2200" dirty="0"/>
              <a:t>Lots of tiny networks aimed at mobile devices: </a:t>
            </a:r>
            <a:r>
              <a:rPr lang="en-US" sz="2200" dirty="0" err="1"/>
              <a:t>MobileNet</a:t>
            </a:r>
            <a:r>
              <a:rPr lang="en-US" sz="2200" dirty="0"/>
              <a:t>, </a:t>
            </a:r>
            <a:r>
              <a:rPr lang="en-US" sz="2200" dirty="0" err="1"/>
              <a:t>ShuffleNet</a:t>
            </a:r>
            <a:r>
              <a:rPr lang="en-US" sz="2200" dirty="0"/>
              <a:t>, </a:t>
            </a:r>
            <a:r>
              <a:rPr lang="en-US" sz="2200" dirty="0" err="1"/>
              <a:t>etc</a:t>
            </a:r>
            <a:endParaRPr lang="en-US" sz="2200" dirty="0"/>
          </a:p>
          <a:p>
            <a:pPr>
              <a:lnSpc>
                <a:spcPct val="120000"/>
              </a:lnSpc>
            </a:pPr>
            <a:r>
              <a:rPr lang="en-US" sz="2200" b="1" dirty="0"/>
              <a:t>Neural Architecture Search </a:t>
            </a:r>
            <a:r>
              <a:rPr lang="en-US" sz="2200" dirty="0"/>
              <a:t>promises to automate architecture design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TL;DR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</a:p>
        </p:txBody>
      </p:sp>
    </p:spTree>
    <p:extLst>
      <p:ext uri="{BB962C8B-B14F-4D97-AF65-F5344CB8AC3E}">
        <p14:creationId xmlns:p14="http://schemas.microsoft.com/office/powerpoint/2010/main" val="2620225068"/>
      </p:ext>
    </p:extLst>
  </p:cSld>
  <p:clrMapOvr>
    <a:masterClrMapping/>
  </p:clrMapOvr>
  <p:transition spd="slow">
    <p:wip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US" sz="2200" dirty="0"/>
              <a:t>Significant research centers around </a:t>
            </a:r>
            <a:r>
              <a:rPr lang="en-US" sz="2200" dirty="0">
                <a:solidFill>
                  <a:srgbClr val="0000FF"/>
                </a:solidFill>
              </a:rPr>
              <a:t>design of layer </a:t>
            </a:r>
            <a:r>
              <a:rPr lang="en-US" sz="2200" dirty="0"/>
              <a:t>/ </a:t>
            </a:r>
            <a:br>
              <a:rPr lang="en-US" sz="2200" dirty="0"/>
            </a:br>
            <a:r>
              <a:rPr lang="en-US" sz="2200" dirty="0">
                <a:solidFill>
                  <a:srgbClr val="0000FF"/>
                </a:solidFill>
              </a:rPr>
              <a:t>skip connections</a:t>
            </a:r>
            <a:r>
              <a:rPr lang="en-US" sz="2200" dirty="0"/>
              <a:t> and improving gradient flow</a:t>
            </a:r>
          </a:p>
          <a:p>
            <a:pPr>
              <a:lnSpc>
                <a:spcPct val="120000"/>
              </a:lnSpc>
            </a:pPr>
            <a:r>
              <a:rPr lang="en-US" sz="2200" dirty="0"/>
              <a:t>Efforts to investigate necessity of </a:t>
            </a:r>
            <a:r>
              <a:rPr lang="en-US" sz="2200" dirty="0">
                <a:solidFill>
                  <a:srgbClr val="FF0000"/>
                </a:solidFill>
              </a:rPr>
              <a:t>depth</a:t>
            </a:r>
            <a:r>
              <a:rPr lang="en-US" sz="2200" dirty="0"/>
              <a:t> vs. </a:t>
            </a:r>
            <a:r>
              <a:rPr lang="en-US" sz="2200" dirty="0">
                <a:solidFill>
                  <a:srgbClr val="FF0000"/>
                </a:solidFill>
              </a:rPr>
              <a:t>width</a:t>
            </a:r>
            <a:r>
              <a:rPr lang="en-US" sz="2200" dirty="0"/>
              <a:t> and </a:t>
            </a:r>
            <a:r>
              <a:rPr lang="en-US" sz="2200" dirty="0">
                <a:solidFill>
                  <a:srgbClr val="0000FF"/>
                </a:solidFill>
              </a:rPr>
              <a:t>residual</a:t>
            </a:r>
            <a:r>
              <a:rPr lang="en-US" sz="2200" dirty="0"/>
              <a:t> connections</a:t>
            </a:r>
          </a:p>
          <a:p>
            <a:pPr>
              <a:lnSpc>
                <a:spcPct val="120000"/>
              </a:lnSpc>
            </a:pPr>
            <a:r>
              <a:rPr lang="en-US" sz="2200" dirty="0"/>
              <a:t>More recent trend towards </a:t>
            </a:r>
            <a:r>
              <a:rPr lang="en-US" sz="2200" dirty="0">
                <a:solidFill>
                  <a:srgbClr val="FF0000"/>
                </a:solidFill>
              </a:rPr>
              <a:t>meta-learning</a:t>
            </a:r>
          </a:p>
          <a:p>
            <a:pPr>
              <a:lnSpc>
                <a:spcPct val="120000"/>
              </a:lnSpc>
            </a:pPr>
            <a:r>
              <a:rPr lang="en-US" sz="2200" dirty="0"/>
              <a:t>Even more recent trend towards </a:t>
            </a:r>
            <a:r>
              <a:rPr lang="en-US" sz="2200" dirty="0">
                <a:solidFill>
                  <a:srgbClr val="FF0000"/>
                </a:solidFill>
              </a:rPr>
              <a:t>weight-agnostic neural net</a:t>
            </a:r>
          </a:p>
          <a:p>
            <a:pPr>
              <a:lnSpc>
                <a:spcPct val="120000"/>
              </a:lnSpc>
            </a:pPr>
            <a:endParaRPr lang="en-US" sz="2200" dirty="0">
              <a:solidFill>
                <a:srgbClr val="FF0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TL;DR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</a:p>
        </p:txBody>
      </p:sp>
    </p:spTree>
    <p:extLst>
      <p:ext uri="{BB962C8B-B14F-4D97-AF65-F5344CB8AC3E}">
        <p14:creationId xmlns:p14="http://schemas.microsoft.com/office/powerpoint/2010/main" val="3305624493"/>
      </p:ext>
    </p:extLst>
  </p:cSld>
  <p:clrMapOvr>
    <a:masterClrMapping/>
  </p:clrMapOvr>
  <p:transition spd="slow">
    <p:wip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TL;DR – </a:t>
            </a:r>
            <a:r>
              <a:rPr lang="en-US" dirty="0">
                <a:solidFill>
                  <a:srgbClr val="0000FF"/>
                </a:solidFill>
              </a:rPr>
              <a:t>don’t be a hero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US" sz="2200" dirty="0"/>
              <a:t>What </a:t>
            </a:r>
            <a:r>
              <a:rPr lang="en-US" sz="2200" dirty="0">
                <a:solidFill>
                  <a:srgbClr val="FF0000"/>
                </a:solidFill>
              </a:rPr>
              <a:t>architecture</a:t>
            </a:r>
            <a:r>
              <a:rPr lang="en-US" sz="2200" dirty="0"/>
              <a:t> to use?</a:t>
            </a:r>
          </a:p>
          <a:p>
            <a:pPr lvl="1">
              <a:lnSpc>
                <a:spcPct val="120000"/>
              </a:lnSpc>
            </a:pPr>
            <a:r>
              <a:rPr lang="en-US" sz="2200" dirty="0"/>
              <a:t>Take whatever works best, Download pretrained model</a:t>
            </a:r>
          </a:p>
          <a:p>
            <a:pPr lvl="1">
              <a:lnSpc>
                <a:spcPct val="120000"/>
              </a:lnSpc>
            </a:pPr>
            <a:r>
              <a:rPr lang="en-US" sz="2200" dirty="0"/>
              <a:t>Potentially add/delete some parts of it</a:t>
            </a:r>
          </a:p>
          <a:p>
            <a:pPr lvl="1">
              <a:lnSpc>
                <a:spcPct val="120000"/>
              </a:lnSpc>
            </a:pPr>
            <a:r>
              <a:rPr lang="en-US" sz="2200" dirty="0"/>
              <a:t>Finetune it</a:t>
            </a:r>
          </a:p>
          <a:p>
            <a:pPr>
              <a:lnSpc>
                <a:spcPct val="120000"/>
              </a:lnSpc>
            </a:pPr>
            <a:r>
              <a:rPr lang="en-US" sz="2200" dirty="0">
                <a:solidFill>
                  <a:srgbClr val="0000FF"/>
                </a:solidFill>
              </a:rPr>
              <a:t>VGG</a:t>
            </a:r>
            <a:r>
              <a:rPr lang="en-US" sz="2200" dirty="0"/>
              <a:t>, </a:t>
            </a:r>
            <a:r>
              <a:rPr lang="en-US" sz="2200" dirty="0">
                <a:solidFill>
                  <a:srgbClr val="0000FF"/>
                </a:solidFill>
              </a:rPr>
              <a:t>GoogLeNet</a:t>
            </a:r>
            <a:r>
              <a:rPr lang="en-US" sz="2200" dirty="0"/>
              <a:t>, </a:t>
            </a:r>
            <a:r>
              <a:rPr lang="en-US" sz="2200" dirty="0">
                <a:solidFill>
                  <a:srgbClr val="0000FF"/>
                </a:solidFill>
              </a:rPr>
              <a:t>ResNet</a:t>
            </a:r>
            <a:r>
              <a:rPr lang="en-US" sz="2200" dirty="0"/>
              <a:t> all in wide use, available in model zoos</a:t>
            </a:r>
          </a:p>
          <a:p>
            <a:pPr>
              <a:lnSpc>
                <a:spcPct val="120000"/>
              </a:lnSpc>
            </a:pPr>
            <a:r>
              <a:rPr lang="en-US" sz="2200" dirty="0">
                <a:solidFill>
                  <a:srgbClr val="FF0000"/>
                </a:solidFill>
              </a:rPr>
              <a:t>ResNet</a:t>
            </a:r>
            <a:r>
              <a:rPr lang="en-US" sz="2200" dirty="0"/>
              <a:t> and </a:t>
            </a:r>
            <a:r>
              <a:rPr lang="en-US" sz="2200" dirty="0" err="1">
                <a:solidFill>
                  <a:srgbClr val="FF0000"/>
                </a:solidFill>
              </a:rPr>
              <a:t>SENet</a:t>
            </a:r>
            <a:r>
              <a:rPr lang="en-US" sz="2200" dirty="0">
                <a:solidFill>
                  <a:srgbClr val="FF0000"/>
                </a:solidFill>
              </a:rPr>
              <a:t> </a:t>
            </a:r>
            <a:r>
              <a:rPr lang="en-US" sz="2200" dirty="0"/>
              <a:t>are current best default</a:t>
            </a:r>
          </a:p>
          <a:p>
            <a:pPr>
              <a:lnSpc>
                <a:spcPct val="120000"/>
              </a:lnSpc>
            </a:pPr>
            <a:r>
              <a:rPr lang="en-US" sz="2200" dirty="0" err="1">
                <a:solidFill>
                  <a:srgbClr val="FF0000"/>
                </a:solidFill>
              </a:rPr>
              <a:t>MobileNet</a:t>
            </a:r>
            <a:r>
              <a:rPr lang="en-US" sz="2200" dirty="0"/>
              <a:t> and </a:t>
            </a:r>
            <a:r>
              <a:rPr lang="en-US" sz="2200" dirty="0" err="1">
                <a:solidFill>
                  <a:srgbClr val="FF0000"/>
                </a:solidFill>
              </a:rPr>
              <a:t>ShuffleNet</a:t>
            </a:r>
            <a:r>
              <a:rPr lang="en-US" sz="2200" dirty="0">
                <a:solidFill>
                  <a:srgbClr val="FF0000"/>
                </a:solidFill>
              </a:rPr>
              <a:t> </a:t>
            </a:r>
            <a:r>
              <a:rPr lang="en-US" sz="2200" dirty="0"/>
              <a:t>for small efficient network</a:t>
            </a:r>
          </a:p>
        </p:txBody>
      </p:sp>
    </p:spTree>
    <p:extLst>
      <p:ext uri="{BB962C8B-B14F-4D97-AF65-F5344CB8AC3E}">
        <p14:creationId xmlns:p14="http://schemas.microsoft.com/office/powerpoint/2010/main" val="126988831"/>
      </p:ext>
    </p:extLst>
  </p:cSld>
  <p:clrMapOvr>
    <a:masterClrMapping/>
  </p:clrMapOvr>
  <p:transition spd="slow">
    <p:wip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TL;DR – </a:t>
            </a:r>
            <a:r>
              <a:rPr lang="en-US" dirty="0">
                <a:solidFill>
                  <a:srgbClr val="0000FF"/>
                </a:solidFill>
              </a:rPr>
              <a:t>don’t be a hero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US" sz="2200" dirty="0"/>
              <a:t>What </a:t>
            </a:r>
            <a:r>
              <a:rPr lang="en-US" sz="2200" dirty="0">
                <a:solidFill>
                  <a:srgbClr val="FF0000"/>
                </a:solidFill>
              </a:rPr>
              <a:t>hyperparameters</a:t>
            </a:r>
            <a:r>
              <a:rPr lang="en-US" sz="2200" dirty="0"/>
              <a:t> to use?</a:t>
            </a:r>
          </a:p>
          <a:p>
            <a:pPr lvl="1">
              <a:lnSpc>
                <a:spcPct val="120000"/>
              </a:lnSpc>
            </a:pPr>
            <a:r>
              <a:rPr lang="en-US" sz="2200" dirty="0"/>
              <a:t>Use whatever is reported to work best</a:t>
            </a:r>
          </a:p>
          <a:p>
            <a:pPr lvl="1">
              <a:lnSpc>
                <a:spcPct val="120000"/>
              </a:lnSpc>
            </a:pPr>
            <a:r>
              <a:rPr lang="en-US" sz="2200" dirty="0"/>
              <a:t>Play with regularization strength/dropout rates</a:t>
            </a:r>
          </a:p>
          <a:p>
            <a:pPr lvl="1">
              <a:lnSpc>
                <a:spcPct val="120000"/>
              </a:lnSpc>
            </a:pPr>
            <a:r>
              <a:rPr lang="en-US" sz="2200" dirty="0"/>
              <a:t>Tune learning rate a little (but don’t be too crazy)</a:t>
            </a:r>
          </a:p>
          <a:p>
            <a:pPr>
              <a:lnSpc>
                <a:spcPct val="120000"/>
              </a:lnSpc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578267939"/>
      </p:ext>
    </p:extLst>
  </p:cSld>
  <p:clrMapOvr>
    <a:masterClrMapping/>
  </p:clrMapOvr>
  <p:transition spd="slow">
    <p:wip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86834" y="1336418"/>
            <a:ext cx="11101917" cy="1078992"/>
          </a:xfrm>
        </p:spPr>
        <p:txBody>
          <a:bodyPr/>
          <a:lstStyle/>
          <a:p>
            <a:r>
              <a:rPr lang="en-US" dirty="0"/>
              <a:t>TL;DR – </a:t>
            </a:r>
            <a:br>
              <a:rPr lang="en-US" dirty="0"/>
            </a:br>
            <a:r>
              <a:rPr lang="en-US" dirty="0">
                <a:solidFill>
                  <a:srgbClr val="0000FF"/>
                </a:solidFill>
              </a:rPr>
              <a:t>Pretrained Models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8EB84295-D85A-4C50-B50B-9553FA7CF0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6542112"/>
              </p:ext>
            </p:extLst>
          </p:nvPr>
        </p:nvGraphicFramePr>
        <p:xfrm>
          <a:off x="4538639" y="245587"/>
          <a:ext cx="7281676" cy="5961751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749233">
                  <a:extLst>
                    <a:ext uri="{9D8B030D-6E8A-4147-A177-3AD203B41FA5}">
                      <a16:colId xmlns:a16="http://schemas.microsoft.com/office/drawing/2014/main" val="1951011601"/>
                    </a:ext>
                  </a:extLst>
                </a:gridCol>
                <a:gridCol w="1074702">
                  <a:extLst>
                    <a:ext uri="{9D8B030D-6E8A-4147-A177-3AD203B41FA5}">
                      <a16:colId xmlns:a16="http://schemas.microsoft.com/office/drawing/2014/main" val="748997261"/>
                    </a:ext>
                  </a:extLst>
                </a:gridCol>
                <a:gridCol w="1410651">
                  <a:extLst>
                    <a:ext uri="{9D8B030D-6E8A-4147-A177-3AD203B41FA5}">
                      <a16:colId xmlns:a16="http://schemas.microsoft.com/office/drawing/2014/main" val="3808546702"/>
                    </a:ext>
                  </a:extLst>
                </a:gridCol>
                <a:gridCol w="1410651">
                  <a:extLst>
                    <a:ext uri="{9D8B030D-6E8A-4147-A177-3AD203B41FA5}">
                      <a16:colId xmlns:a16="http://schemas.microsoft.com/office/drawing/2014/main" val="358436394"/>
                    </a:ext>
                  </a:extLst>
                </a:gridCol>
                <a:gridCol w="1636439">
                  <a:extLst>
                    <a:ext uri="{9D8B030D-6E8A-4147-A177-3AD203B41FA5}">
                      <a16:colId xmlns:a16="http://schemas.microsoft.com/office/drawing/2014/main" val="4065767860"/>
                    </a:ext>
                  </a:extLst>
                </a:gridCol>
              </a:tblGrid>
              <a:tr h="334591"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sz="1400" u="none" strike="noStrike">
                          <a:effectLst/>
                        </a:rPr>
                        <a:t>Model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38" marR="5238" marT="5238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sz="1400" u="none" strike="noStrike">
                          <a:effectLst/>
                        </a:rPr>
                        <a:t>Size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38" marR="5238" marT="5238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sz="1400" u="none" strike="noStrike">
                          <a:effectLst/>
                        </a:rPr>
                        <a:t>Top-1 Accuracy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38" marR="5238" marT="5238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sz="1400" u="none" strike="noStrike">
                          <a:effectLst/>
                        </a:rPr>
                        <a:t>Top-5 Accuracy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38" marR="5238" marT="5238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sz="1400" u="none" strike="noStrike" dirty="0">
                          <a:effectLst/>
                        </a:rPr>
                        <a:t>Parameters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38" marR="5238" marT="5238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9229266"/>
                  </a:ext>
                </a:extLst>
              </a:tr>
              <a:tr h="308910">
                <a:tc>
                  <a:txBody>
                    <a:bodyPr/>
                    <a:lstStyle/>
                    <a:p>
                      <a:pPr algn="ctr" fontAlgn="b">
                        <a:lnSpc>
                          <a:spcPct val="120000"/>
                        </a:lnSpc>
                      </a:pPr>
                      <a:r>
                        <a:rPr lang="en-US" sz="1400" u="none" strike="noStrike">
                          <a:effectLst/>
                        </a:rPr>
                        <a:t>Xception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38" marR="5238" marT="5238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sz="1400" u="none" strike="noStrike">
                          <a:effectLst/>
                        </a:rPr>
                        <a:t>88 MB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38" marR="5238" marT="5238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sz="1400" u="none" strike="noStrike">
                          <a:effectLst/>
                        </a:rPr>
                        <a:t>79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38" marR="5238" marT="5238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sz="1400" u="none" strike="noStrike">
                          <a:effectLst/>
                        </a:rPr>
                        <a:t>94.5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38" marR="5238" marT="5238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sz="1400" u="none" strike="noStrike">
                          <a:effectLst/>
                        </a:rPr>
                        <a:t>22.9M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38" marR="5238" marT="5238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2198703"/>
                  </a:ext>
                </a:extLst>
              </a:tr>
              <a:tr h="308910">
                <a:tc>
                  <a:txBody>
                    <a:bodyPr/>
                    <a:lstStyle/>
                    <a:p>
                      <a:pPr algn="ctr" fontAlgn="b">
                        <a:lnSpc>
                          <a:spcPct val="120000"/>
                        </a:lnSpc>
                      </a:pPr>
                      <a:r>
                        <a:rPr lang="en-US" sz="1400" u="none" strike="noStrike">
                          <a:effectLst/>
                        </a:rPr>
                        <a:t>VGG16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38" marR="5238" marT="5238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sz="1400" u="none" strike="noStrike">
                          <a:effectLst/>
                        </a:rPr>
                        <a:t>528 MB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38" marR="5238" marT="5238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sz="1400" u="none" strike="noStrike">
                          <a:effectLst/>
                        </a:rPr>
                        <a:t>71.3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38" marR="5238" marT="5238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sz="1400" u="none" strike="noStrike">
                          <a:effectLst/>
                        </a:rPr>
                        <a:t>90.1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38" marR="5238" marT="5238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sz="1400" u="none" strike="noStrike">
                          <a:effectLst/>
                        </a:rPr>
                        <a:t>138.4M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38" marR="5238" marT="5238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1716031"/>
                  </a:ext>
                </a:extLst>
              </a:tr>
              <a:tr h="308910">
                <a:tc>
                  <a:txBody>
                    <a:bodyPr/>
                    <a:lstStyle/>
                    <a:p>
                      <a:pPr algn="ctr" fontAlgn="b">
                        <a:lnSpc>
                          <a:spcPct val="120000"/>
                        </a:lnSpc>
                      </a:pPr>
                      <a:r>
                        <a:rPr lang="en-US" sz="1400" u="none" strike="noStrike">
                          <a:effectLst/>
                        </a:rPr>
                        <a:t>VGG19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38" marR="5238" marT="5238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sz="1400" u="none" strike="noStrike">
                          <a:effectLst/>
                        </a:rPr>
                        <a:t>549 MB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38" marR="5238" marT="5238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sz="1400" u="none" strike="noStrike">
                          <a:effectLst/>
                        </a:rPr>
                        <a:t>71.3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38" marR="5238" marT="5238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sz="1400" u="none" strike="noStrike">
                          <a:effectLst/>
                        </a:rPr>
                        <a:t>90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38" marR="5238" marT="5238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sz="1400" u="none" strike="noStrike">
                          <a:effectLst/>
                        </a:rPr>
                        <a:t>143.7M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38" marR="5238" marT="5238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783022"/>
                  </a:ext>
                </a:extLst>
              </a:tr>
              <a:tr h="308910">
                <a:tc>
                  <a:txBody>
                    <a:bodyPr/>
                    <a:lstStyle/>
                    <a:p>
                      <a:pPr algn="ctr" fontAlgn="b">
                        <a:lnSpc>
                          <a:spcPct val="120000"/>
                        </a:lnSpc>
                      </a:pPr>
                      <a:r>
                        <a:rPr lang="en-US" sz="1400" u="none" strike="noStrike">
                          <a:effectLst/>
                        </a:rPr>
                        <a:t>ResNet50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38" marR="5238" marT="5238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sz="1400" u="none" strike="noStrike">
                          <a:effectLst/>
                        </a:rPr>
                        <a:t>98 MB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38" marR="5238" marT="5238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sz="1400" u="none" strike="noStrike">
                          <a:effectLst/>
                        </a:rPr>
                        <a:t>74.9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38" marR="5238" marT="5238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sz="1400" u="none" strike="noStrike">
                          <a:effectLst/>
                        </a:rPr>
                        <a:t>92.1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38" marR="5238" marT="5238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sz="1400" u="none" strike="noStrike">
                          <a:effectLst/>
                        </a:rPr>
                        <a:t>25.6M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38" marR="5238" marT="5238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2887739"/>
                  </a:ext>
                </a:extLst>
              </a:tr>
              <a:tr h="313680">
                <a:tc>
                  <a:txBody>
                    <a:bodyPr/>
                    <a:lstStyle/>
                    <a:p>
                      <a:pPr algn="ctr" fontAlgn="b">
                        <a:lnSpc>
                          <a:spcPct val="120000"/>
                        </a:lnSpc>
                      </a:pPr>
                      <a:r>
                        <a:rPr lang="en-US" sz="1400" u="none" strike="noStrike">
                          <a:effectLst/>
                        </a:rPr>
                        <a:t>ResNet101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38" marR="5238" marT="5238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sz="1400" u="none" strike="noStrike">
                          <a:effectLst/>
                        </a:rPr>
                        <a:t>171 MB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38" marR="5238" marT="5238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sz="1400" u="none" strike="noStrike">
                          <a:effectLst/>
                        </a:rPr>
                        <a:t>76.4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38" marR="5238" marT="5238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sz="1400" u="none" strike="noStrike">
                          <a:effectLst/>
                        </a:rPr>
                        <a:t>92.8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38" marR="5238" marT="5238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sz="1400" u="none" strike="noStrike" dirty="0">
                          <a:effectLst/>
                        </a:rPr>
                        <a:t>44.7M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38" marR="5238" marT="5238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6418236"/>
                  </a:ext>
                </a:extLst>
              </a:tr>
              <a:tr h="313680">
                <a:tc>
                  <a:txBody>
                    <a:bodyPr/>
                    <a:lstStyle/>
                    <a:p>
                      <a:pPr algn="ctr" fontAlgn="b">
                        <a:lnSpc>
                          <a:spcPct val="120000"/>
                        </a:lnSpc>
                      </a:pPr>
                      <a:r>
                        <a:rPr lang="en-US" sz="1400" u="none" strike="noStrike">
                          <a:effectLst/>
                        </a:rPr>
                        <a:t>ResNet152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38" marR="5238" marT="5238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sz="1400" u="none" strike="noStrike">
                          <a:effectLst/>
                        </a:rPr>
                        <a:t>232 MB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38" marR="5238" marT="5238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sz="1400" u="none" strike="noStrike">
                          <a:effectLst/>
                        </a:rPr>
                        <a:t>76.6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38" marR="5238" marT="5238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sz="1400" u="none" strike="noStrike">
                          <a:effectLst/>
                        </a:rPr>
                        <a:t>93.1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38" marR="5238" marT="5238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sz="1400" u="none" strike="noStrike">
                          <a:effectLst/>
                        </a:rPr>
                        <a:t>60.4M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38" marR="5238" marT="5238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9735923"/>
                  </a:ext>
                </a:extLst>
              </a:tr>
              <a:tr h="313680">
                <a:tc>
                  <a:txBody>
                    <a:bodyPr/>
                    <a:lstStyle/>
                    <a:p>
                      <a:pPr algn="ctr" fontAlgn="b">
                        <a:lnSpc>
                          <a:spcPct val="120000"/>
                        </a:lnSpc>
                      </a:pPr>
                      <a:r>
                        <a:rPr lang="en-US" sz="1400" u="none" strike="noStrike" dirty="0">
                          <a:effectLst/>
                        </a:rPr>
                        <a:t>ResNet50V2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38" marR="5238" marT="5238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sz="1400" u="none" strike="noStrike">
                          <a:effectLst/>
                        </a:rPr>
                        <a:t>98 MB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38" marR="5238" marT="5238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sz="1400" u="none" strike="noStrike">
                          <a:effectLst/>
                        </a:rPr>
                        <a:t>76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38" marR="5238" marT="5238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sz="1400" u="none" strike="noStrike">
                          <a:effectLst/>
                        </a:rPr>
                        <a:t>93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38" marR="5238" marT="5238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sz="1400" u="none" strike="noStrike">
                          <a:effectLst/>
                        </a:rPr>
                        <a:t>25.6M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38" marR="5238" marT="5238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3717741"/>
                  </a:ext>
                </a:extLst>
              </a:tr>
              <a:tr h="313680">
                <a:tc>
                  <a:txBody>
                    <a:bodyPr/>
                    <a:lstStyle/>
                    <a:p>
                      <a:pPr algn="ctr" fontAlgn="b">
                        <a:lnSpc>
                          <a:spcPct val="120000"/>
                        </a:lnSpc>
                      </a:pPr>
                      <a:r>
                        <a:rPr lang="en-US" sz="1400" u="none" strike="noStrike">
                          <a:effectLst/>
                        </a:rPr>
                        <a:t>ResNet101V2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38" marR="5238" marT="5238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sz="1400" u="none" strike="noStrike">
                          <a:effectLst/>
                        </a:rPr>
                        <a:t>171 MB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38" marR="5238" marT="5238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sz="1400" u="none" strike="noStrike">
                          <a:effectLst/>
                        </a:rPr>
                        <a:t>77.2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38" marR="5238" marT="5238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sz="1400" u="none" strike="noStrike">
                          <a:effectLst/>
                        </a:rPr>
                        <a:t>93.8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38" marR="5238" marT="5238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sz="1400" u="none" strike="noStrike" dirty="0">
                          <a:effectLst/>
                        </a:rPr>
                        <a:t>44.7M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38" marR="5238" marT="5238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3642719"/>
                  </a:ext>
                </a:extLst>
              </a:tr>
              <a:tr h="313680">
                <a:tc>
                  <a:txBody>
                    <a:bodyPr/>
                    <a:lstStyle/>
                    <a:p>
                      <a:pPr algn="ctr" fontAlgn="b">
                        <a:lnSpc>
                          <a:spcPct val="120000"/>
                        </a:lnSpc>
                      </a:pPr>
                      <a:r>
                        <a:rPr lang="en-US" sz="1400" u="none" strike="noStrike">
                          <a:effectLst/>
                        </a:rPr>
                        <a:t>ResNet152V2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38" marR="5238" marT="5238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sz="1400" u="none" strike="noStrike">
                          <a:effectLst/>
                        </a:rPr>
                        <a:t>232 MB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38" marR="5238" marT="5238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sz="1400" u="none" strike="noStrike">
                          <a:effectLst/>
                        </a:rPr>
                        <a:t>78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38" marR="5238" marT="5238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sz="1400" u="none" strike="noStrike">
                          <a:effectLst/>
                        </a:rPr>
                        <a:t>94.2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38" marR="5238" marT="5238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sz="1400" u="none" strike="noStrike" dirty="0">
                          <a:effectLst/>
                        </a:rPr>
                        <a:t>60.4M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38" marR="5238" marT="5238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2295397"/>
                  </a:ext>
                </a:extLst>
              </a:tr>
              <a:tr h="313680">
                <a:tc>
                  <a:txBody>
                    <a:bodyPr/>
                    <a:lstStyle/>
                    <a:p>
                      <a:pPr algn="ctr" fontAlgn="b">
                        <a:lnSpc>
                          <a:spcPct val="120000"/>
                        </a:lnSpc>
                      </a:pPr>
                      <a:r>
                        <a:rPr lang="en-US" sz="1400" u="none" strike="noStrike">
                          <a:effectLst/>
                        </a:rPr>
                        <a:t>InceptionV3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38" marR="5238" marT="5238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sz="1400" u="none" strike="noStrike">
                          <a:effectLst/>
                        </a:rPr>
                        <a:t>92 MB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38" marR="5238" marT="5238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sz="1400" u="none" strike="noStrike">
                          <a:effectLst/>
                        </a:rPr>
                        <a:t>77.9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38" marR="5238" marT="5238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sz="1400" u="none" strike="noStrike">
                          <a:effectLst/>
                        </a:rPr>
                        <a:t>93.7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38" marR="5238" marT="5238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sz="1400" u="none" strike="noStrike">
                          <a:effectLst/>
                        </a:rPr>
                        <a:t>23.9M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38" marR="5238" marT="5238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9441615"/>
                  </a:ext>
                </a:extLst>
              </a:tr>
              <a:tr h="313680">
                <a:tc>
                  <a:txBody>
                    <a:bodyPr/>
                    <a:lstStyle/>
                    <a:p>
                      <a:pPr algn="ctr" fontAlgn="b">
                        <a:lnSpc>
                          <a:spcPct val="120000"/>
                        </a:lnSpc>
                      </a:pPr>
                      <a:r>
                        <a:rPr lang="en-US" sz="1400" u="none" strike="noStrike">
                          <a:effectLst/>
                        </a:rPr>
                        <a:t>InceptionResNetV2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38" marR="5238" marT="5238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sz="1400" u="none" strike="noStrike">
                          <a:effectLst/>
                        </a:rPr>
                        <a:t>215 MB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38" marR="5238" marT="5238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sz="1400" u="none" strike="noStrike">
                          <a:effectLst/>
                        </a:rPr>
                        <a:t>80.3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38" marR="5238" marT="5238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sz="1400" u="none" strike="noStrike">
                          <a:effectLst/>
                        </a:rPr>
                        <a:t>95.3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38" marR="5238" marT="5238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sz="1400" u="none" strike="noStrike">
                          <a:effectLst/>
                        </a:rPr>
                        <a:t>55.9M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38" marR="5238" marT="5238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575677"/>
                  </a:ext>
                </a:extLst>
              </a:tr>
              <a:tr h="313680">
                <a:tc>
                  <a:txBody>
                    <a:bodyPr/>
                    <a:lstStyle/>
                    <a:p>
                      <a:pPr algn="ctr" fontAlgn="b">
                        <a:lnSpc>
                          <a:spcPct val="120000"/>
                        </a:lnSpc>
                      </a:pPr>
                      <a:r>
                        <a:rPr lang="en-US" sz="1400" u="none" strike="noStrike">
                          <a:effectLst/>
                        </a:rPr>
                        <a:t>MobileNet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38" marR="5238" marT="5238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sz="1400" u="none" strike="noStrike">
                          <a:effectLst/>
                        </a:rPr>
                        <a:t>16 MB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38" marR="5238" marT="5238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sz="1400" u="none" strike="noStrike">
                          <a:effectLst/>
                        </a:rPr>
                        <a:t>70.4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38" marR="5238" marT="5238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sz="1400" u="none" strike="noStrike">
                          <a:effectLst/>
                        </a:rPr>
                        <a:t>89.5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38" marR="5238" marT="5238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sz="1400" u="none" strike="noStrike">
                          <a:effectLst/>
                        </a:rPr>
                        <a:t>4.3M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38" marR="5238" marT="5238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8405579"/>
                  </a:ext>
                </a:extLst>
              </a:tr>
              <a:tr h="313680">
                <a:tc>
                  <a:txBody>
                    <a:bodyPr/>
                    <a:lstStyle/>
                    <a:p>
                      <a:pPr algn="ctr" fontAlgn="b">
                        <a:lnSpc>
                          <a:spcPct val="120000"/>
                        </a:lnSpc>
                      </a:pPr>
                      <a:r>
                        <a:rPr lang="en-US" sz="1400" u="none" strike="noStrike">
                          <a:effectLst/>
                        </a:rPr>
                        <a:t>MobileNetV2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38" marR="5238" marT="5238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sz="1400" u="none" strike="noStrike">
                          <a:effectLst/>
                        </a:rPr>
                        <a:t>14 MB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38" marR="5238" marT="5238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sz="1400" u="none" strike="noStrike">
                          <a:effectLst/>
                        </a:rPr>
                        <a:t>71.3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38" marR="5238" marT="5238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sz="1400" u="none" strike="noStrike">
                          <a:effectLst/>
                        </a:rPr>
                        <a:t>90.1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38" marR="5238" marT="5238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sz="1400" u="none" strike="noStrike">
                          <a:effectLst/>
                        </a:rPr>
                        <a:t>3.5M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38" marR="5238" marT="5238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938160"/>
                  </a:ext>
                </a:extLst>
              </a:tr>
              <a:tr h="313680">
                <a:tc>
                  <a:txBody>
                    <a:bodyPr/>
                    <a:lstStyle/>
                    <a:p>
                      <a:pPr algn="ctr" fontAlgn="b">
                        <a:lnSpc>
                          <a:spcPct val="120000"/>
                        </a:lnSpc>
                      </a:pPr>
                      <a:r>
                        <a:rPr lang="en-US" sz="1400" u="none" strike="noStrike">
                          <a:effectLst/>
                        </a:rPr>
                        <a:t>DenseNet121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38" marR="5238" marT="5238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sz="1400" u="none" strike="noStrike">
                          <a:effectLst/>
                        </a:rPr>
                        <a:t>33 MB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38" marR="5238" marT="5238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sz="1400" u="none" strike="noStrike">
                          <a:effectLst/>
                        </a:rPr>
                        <a:t>75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38" marR="5238" marT="5238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sz="1400" u="none" strike="noStrike">
                          <a:effectLst/>
                        </a:rPr>
                        <a:t>92.3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38" marR="5238" marT="5238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sz="1400" u="none" strike="noStrike">
                          <a:effectLst/>
                        </a:rPr>
                        <a:t>8.1M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38" marR="5238" marT="5238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5910594"/>
                  </a:ext>
                </a:extLst>
              </a:tr>
              <a:tr h="313680">
                <a:tc>
                  <a:txBody>
                    <a:bodyPr/>
                    <a:lstStyle/>
                    <a:p>
                      <a:pPr algn="ctr" fontAlgn="b">
                        <a:lnSpc>
                          <a:spcPct val="120000"/>
                        </a:lnSpc>
                      </a:pPr>
                      <a:r>
                        <a:rPr lang="en-US" sz="1400" u="none" strike="noStrike">
                          <a:effectLst/>
                        </a:rPr>
                        <a:t>DenseNet169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38" marR="5238" marT="5238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sz="1400" u="none" strike="noStrike">
                          <a:effectLst/>
                        </a:rPr>
                        <a:t>57 MB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38" marR="5238" marT="5238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sz="1400" u="none" strike="noStrike">
                          <a:effectLst/>
                        </a:rPr>
                        <a:t>76.2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38" marR="5238" marT="5238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sz="1400" u="none" strike="noStrike">
                          <a:effectLst/>
                        </a:rPr>
                        <a:t>93.2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38" marR="5238" marT="5238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sz="1400" u="none" strike="noStrike">
                          <a:effectLst/>
                        </a:rPr>
                        <a:t>14.3M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38" marR="5238" marT="5238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8042544"/>
                  </a:ext>
                </a:extLst>
              </a:tr>
              <a:tr h="313680">
                <a:tc>
                  <a:txBody>
                    <a:bodyPr/>
                    <a:lstStyle/>
                    <a:p>
                      <a:pPr algn="ctr" fontAlgn="b">
                        <a:lnSpc>
                          <a:spcPct val="120000"/>
                        </a:lnSpc>
                      </a:pPr>
                      <a:r>
                        <a:rPr lang="en-US" sz="1400" u="none" strike="noStrike">
                          <a:effectLst/>
                        </a:rPr>
                        <a:t>DenseNet201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38" marR="5238" marT="5238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sz="1400" u="none" strike="noStrike">
                          <a:effectLst/>
                        </a:rPr>
                        <a:t>80 MB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38" marR="5238" marT="5238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sz="1400" u="none" strike="noStrike">
                          <a:effectLst/>
                        </a:rPr>
                        <a:t>77.3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38" marR="5238" marT="5238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sz="1400" u="none" strike="noStrike">
                          <a:effectLst/>
                        </a:rPr>
                        <a:t>93.6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38" marR="5238" marT="5238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sz="1400" u="none" strike="noStrike">
                          <a:effectLst/>
                        </a:rPr>
                        <a:t>20.2M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38" marR="5238" marT="5238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7279200"/>
                  </a:ext>
                </a:extLst>
              </a:tr>
              <a:tr h="313680">
                <a:tc>
                  <a:txBody>
                    <a:bodyPr/>
                    <a:lstStyle/>
                    <a:p>
                      <a:pPr algn="ctr" fontAlgn="b">
                        <a:lnSpc>
                          <a:spcPct val="120000"/>
                        </a:lnSpc>
                      </a:pPr>
                      <a:r>
                        <a:rPr lang="en-US" sz="1400" u="none" strike="noStrike">
                          <a:effectLst/>
                        </a:rPr>
                        <a:t>NASNetMobile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38" marR="5238" marT="5238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sz="1400" u="none" strike="noStrike">
                          <a:effectLst/>
                        </a:rPr>
                        <a:t>23 MB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38" marR="5238" marT="5238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sz="1400" u="none" strike="noStrike">
                          <a:effectLst/>
                        </a:rPr>
                        <a:t>74.4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38" marR="5238" marT="5238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sz="1400" u="none" strike="noStrike">
                          <a:effectLst/>
                        </a:rPr>
                        <a:t>91.9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38" marR="5238" marT="5238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sz="1400" u="none" strike="noStrike">
                          <a:effectLst/>
                        </a:rPr>
                        <a:t>5.3M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38" marR="5238" marT="5238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8682259"/>
                  </a:ext>
                </a:extLst>
              </a:tr>
              <a:tr h="313680">
                <a:tc>
                  <a:txBody>
                    <a:bodyPr/>
                    <a:lstStyle/>
                    <a:p>
                      <a:pPr algn="ctr" fontAlgn="b">
                        <a:lnSpc>
                          <a:spcPct val="120000"/>
                        </a:lnSpc>
                      </a:pPr>
                      <a:r>
                        <a:rPr lang="en-US" sz="1400" u="none" strike="noStrike">
                          <a:effectLst/>
                        </a:rPr>
                        <a:t>NASNetLarge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38" marR="5238" marT="5238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sz="1400" u="none" strike="noStrike">
                          <a:effectLst/>
                        </a:rPr>
                        <a:t>343 MB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38" marR="5238" marT="5238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sz="1400" u="none" strike="noStrike">
                          <a:effectLst/>
                        </a:rPr>
                        <a:t>82.5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38" marR="5238" marT="5238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sz="1400" u="none" strike="noStrike">
                          <a:effectLst/>
                        </a:rPr>
                        <a:t>96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38" marR="5238" marT="5238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sz="1400" u="none" strike="noStrike" dirty="0">
                          <a:effectLst/>
                        </a:rPr>
                        <a:t>88.9M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38" marR="5238" marT="5238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47226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27651337"/>
      </p:ext>
    </p:extLst>
  </p:cSld>
  <p:clrMapOvr>
    <a:masterClrMapping/>
  </p:clrMapOvr>
  <p:transition spd="slow">
    <p:wip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46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Question?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13841" y="2584222"/>
            <a:ext cx="2877006" cy="2877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97760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Visualization and Understanding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47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Agenda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232F600-6713-48CF-9E1A-B6C7A23765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0057" y="4528820"/>
            <a:ext cx="1895475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902140"/>
      </p:ext>
    </p:extLst>
  </p:cSld>
  <p:clrMapOvr>
    <a:masterClrMapping/>
  </p:clrMapOvr>
  <p:transition spd="slow">
    <p:wip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Yogesh Singh Rawat –  CAP5415  Lectures, </a:t>
            </a:r>
            <a:br>
              <a:rPr lang="en-US" dirty="0"/>
            </a:br>
            <a:r>
              <a:rPr lang="en-US" dirty="0"/>
              <a:t>University of Central Florida</a:t>
            </a:r>
          </a:p>
          <a:p>
            <a:r>
              <a:rPr lang="en-US" dirty="0"/>
              <a:t>David </a:t>
            </a:r>
            <a:r>
              <a:rPr lang="en-US" dirty="0" err="1"/>
              <a:t>Fouhey</a:t>
            </a:r>
            <a:r>
              <a:rPr lang="en-US" dirty="0"/>
              <a:t> – EECS442 Lectures, </a:t>
            </a:r>
            <a:br>
              <a:rPr lang="en-US" dirty="0"/>
            </a:br>
            <a:r>
              <a:rPr lang="en-US" dirty="0"/>
              <a:t>University of Michigan</a:t>
            </a:r>
          </a:p>
          <a:p>
            <a:r>
              <a:rPr lang="en-US" dirty="0" err="1"/>
              <a:t>Grauman</a:t>
            </a:r>
            <a:r>
              <a:rPr lang="en-US" dirty="0"/>
              <a:t>, K. and </a:t>
            </a:r>
            <a:r>
              <a:rPr lang="en-US" dirty="0" err="1"/>
              <a:t>Leibe</a:t>
            </a:r>
            <a:r>
              <a:rPr lang="en-US" dirty="0"/>
              <a:t>, B. 2011. Visual Object Recognition. Synthesis Lectures </a:t>
            </a:r>
            <a:r>
              <a:rPr lang="en-US" dirty="0" err="1"/>
              <a:t>Artif</a:t>
            </a:r>
            <a:r>
              <a:rPr lang="en-US" dirty="0"/>
              <a:t>. </a:t>
            </a:r>
            <a:r>
              <a:rPr lang="en-US" dirty="0" err="1"/>
              <a:t>Intell</a:t>
            </a:r>
            <a:r>
              <a:rPr lang="en-US" dirty="0"/>
              <a:t>. Mach. Learn. 5, 1 181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48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1667737"/>
      </p:ext>
    </p:extLst>
  </p:cSld>
  <p:clrMapOvr>
    <a:masterClrMapping/>
  </p:clrMapOvr>
  <p:transition spd="slow">
    <p:wip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66288903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Revolution of Depth</a:t>
            </a:r>
            <a:endParaRPr lang="id-ID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4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09673" y="2133601"/>
            <a:ext cx="2490186" cy="1687286"/>
          </a:xfrm>
          <a:prstGeom prst="rect">
            <a:avLst/>
          </a:prstGeom>
        </p:spPr>
      </p:pic>
      <p:pic>
        <p:nvPicPr>
          <p:cNvPr id="8" name="Content Placeholder 6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539343" y="2133601"/>
            <a:ext cx="2601686" cy="37991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pic>
      <p:pic>
        <p:nvPicPr>
          <p:cNvPr id="9" name="Content Placeholder 6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141029" y="1785259"/>
            <a:ext cx="3074534" cy="41474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pic>
    </p:spTree>
    <p:extLst>
      <p:ext uri="{BB962C8B-B14F-4D97-AF65-F5344CB8AC3E}">
        <p14:creationId xmlns:p14="http://schemas.microsoft.com/office/powerpoint/2010/main" val="242311083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8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Revolution of Depth</a:t>
            </a:r>
            <a:endParaRPr lang="id-ID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759061" y="3811306"/>
            <a:ext cx="4848868" cy="2055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dirty="0">
                <a:solidFill>
                  <a:srgbClr val="0000FF"/>
                </a:solidFill>
                <a:latin typeface="ArialMT"/>
              </a:rPr>
              <a:t>“ULTRA-DEEP” </a:t>
            </a:r>
            <a:r>
              <a:rPr lang="en-US" dirty="0">
                <a:latin typeface="ArialMT"/>
              </a:rPr>
              <a:t>Network</a:t>
            </a:r>
          </a:p>
          <a:p>
            <a:pPr>
              <a:lnSpc>
                <a:spcPct val="120000"/>
              </a:lnSpc>
            </a:pPr>
            <a:endParaRPr lang="en-US" dirty="0">
              <a:latin typeface="ArialMT"/>
            </a:endParaRPr>
          </a:p>
          <a:p>
            <a:pPr>
              <a:lnSpc>
                <a:spcPct val="120000"/>
              </a:lnSpc>
            </a:pPr>
            <a:r>
              <a:rPr lang="en-US" b="1" dirty="0">
                <a:solidFill>
                  <a:srgbClr val="FF0000"/>
                </a:solidFill>
                <a:latin typeface="ArialMT"/>
              </a:rPr>
              <a:t>2-3 weeks </a:t>
            </a:r>
            <a:r>
              <a:rPr lang="en-US" dirty="0">
                <a:latin typeface="ArialMT"/>
              </a:rPr>
              <a:t>of training on </a:t>
            </a:r>
            <a:r>
              <a:rPr lang="en-US" b="1" dirty="0">
                <a:solidFill>
                  <a:srgbClr val="0000FF"/>
                </a:solidFill>
                <a:latin typeface="ArialMT"/>
              </a:rPr>
              <a:t>8 GPU </a:t>
            </a:r>
            <a:r>
              <a:rPr lang="en-US" dirty="0">
                <a:latin typeface="ArialMT"/>
              </a:rPr>
              <a:t>machine</a:t>
            </a:r>
          </a:p>
          <a:p>
            <a:pPr>
              <a:lnSpc>
                <a:spcPct val="120000"/>
              </a:lnSpc>
            </a:pPr>
            <a:endParaRPr lang="en-US" dirty="0">
              <a:latin typeface="ArialMT"/>
            </a:endParaRPr>
          </a:p>
          <a:p>
            <a:pPr>
              <a:lnSpc>
                <a:spcPct val="120000"/>
              </a:lnSpc>
            </a:pPr>
            <a:r>
              <a:rPr lang="en-US" dirty="0">
                <a:latin typeface="ArialMT"/>
              </a:rPr>
              <a:t>at runtime: </a:t>
            </a:r>
            <a:r>
              <a:rPr lang="en-US" dirty="0">
                <a:solidFill>
                  <a:srgbClr val="0000FF"/>
                </a:solidFill>
                <a:latin typeface="ArialMT"/>
              </a:rPr>
              <a:t>faster</a:t>
            </a:r>
            <a:r>
              <a:rPr lang="en-US" dirty="0">
                <a:latin typeface="ArialMT"/>
              </a:rPr>
              <a:t> than a VGGNet!</a:t>
            </a:r>
          </a:p>
          <a:p>
            <a:pPr>
              <a:lnSpc>
                <a:spcPct val="120000"/>
              </a:lnSpc>
            </a:pPr>
            <a:r>
              <a:rPr lang="en-US" dirty="0">
                <a:latin typeface="ArialMT"/>
              </a:rPr>
              <a:t>(even though it has 8x more layers)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52607" y="2094834"/>
            <a:ext cx="2601685" cy="914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691608" y="881744"/>
            <a:ext cx="707201" cy="506577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99417" y="2040404"/>
            <a:ext cx="2345174" cy="9144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72352" y="1977656"/>
            <a:ext cx="1936011" cy="843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39808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8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Revolution of Depth</a:t>
            </a:r>
            <a:endParaRPr lang="id-ID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759061" y="3815470"/>
            <a:ext cx="4848868" cy="2055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dirty="0">
                <a:solidFill>
                  <a:srgbClr val="0000FF"/>
                </a:solidFill>
                <a:latin typeface="ArialMT"/>
              </a:rPr>
              <a:t>“ULTRA-DEEP” </a:t>
            </a:r>
            <a:r>
              <a:rPr lang="en-US" dirty="0">
                <a:latin typeface="ArialMT"/>
              </a:rPr>
              <a:t>Network</a:t>
            </a:r>
          </a:p>
          <a:p>
            <a:pPr>
              <a:lnSpc>
                <a:spcPct val="120000"/>
              </a:lnSpc>
            </a:pPr>
            <a:endParaRPr lang="en-US" dirty="0">
              <a:latin typeface="ArialMT"/>
            </a:endParaRPr>
          </a:p>
          <a:p>
            <a:pPr>
              <a:lnSpc>
                <a:spcPct val="120000"/>
              </a:lnSpc>
            </a:pPr>
            <a:r>
              <a:rPr lang="en-US" b="1" dirty="0">
                <a:latin typeface="ArialMT"/>
              </a:rPr>
              <a:t>2-3 weeks </a:t>
            </a:r>
            <a:r>
              <a:rPr lang="en-US" dirty="0">
                <a:latin typeface="ArialMT"/>
              </a:rPr>
              <a:t>of training on </a:t>
            </a:r>
            <a:r>
              <a:rPr lang="en-US" b="1" dirty="0">
                <a:solidFill>
                  <a:srgbClr val="0000FF"/>
                </a:solidFill>
                <a:latin typeface="ArialMT"/>
              </a:rPr>
              <a:t>8 GPU </a:t>
            </a:r>
            <a:r>
              <a:rPr lang="en-US" dirty="0">
                <a:latin typeface="ArialMT"/>
              </a:rPr>
              <a:t>machine</a:t>
            </a:r>
          </a:p>
          <a:p>
            <a:pPr>
              <a:lnSpc>
                <a:spcPct val="120000"/>
              </a:lnSpc>
            </a:pPr>
            <a:endParaRPr lang="en-US" dirty="0">
              <a:latin typeface="ArialMT"/>
            </a:endParaRPr>
          </a:p>
          <a:p>
            <a:pPr>
              <a:lnSpc>
                <a:spcPct val="120000"/>
              </a:lnSpc>
            </a:pPr>
            <a:r>
              <a:rPr lang="en-US" dirty="0">
                <a:latin typeface="ArialMT"/>
              </a:rPr>
              <a:t>at runtime: </a:t>
            </a:r>
            <a:r>
              <a:rPr lang="en-US" dirty="0">
                <a:solidFill>
                  <a:srgbClr val="0000FF"/>
                </a:solidFill>
                <a:latin typeface="ArialMT"/>
              </a:rPr>
              <a:t>faster</a:t>
            </a:r>
            <a:r>
              <a:rPr lang="en-US" dirty="0">
                <a:latin typeface="ArialMT"/>
              </a:rPr>
              <a:t> than a VGGNet!</a:t>
            </a:r>
          </a:p>
          <a:p>
            <a:pPr>
              <a:lnSpc>
                <a:spcPct val="120000"/>
              </a:lnSpc>
            </a:pPr>
            <a:r>
              <a:rPr lang="en-US" dirty="0">
                <a:latin typeface="ArialMT"/>
              </a:rPr>
              <a:t>(even though it has 8x more layers)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005CFB5-0D97-4E96-831B-92D18595AA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5663" y="1290237"/>
            <a:ext cx="30099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00135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13909" y="1462603"/>
            <a:ext cx="7705725" cy="433387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756F3F3-0631-4310-BF01-ED76AF1383DF}"/>
              </a:ext>
            </a:extLst>
          </p:cNvPr>
          <p:cNvSpPr/>
          <p:nvPr/>
        </p:nvSpPr>
        <p:spPr>
          <a:xfrm>
            <a:off x="8410354" y="6052505"/>
            <a:ext cx="327658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>
                <a:solidFill>
                  <a:srgbClr val="0000FF"/>
                </a:solidFill>
                <a:latin typeface="ArialMT"/>
              </a:rPr>
              <a:t>[</a:t>
            </a:r>
            <a:r>
              <a:rPr lang="da-DK" sz="1400" dirty="0">
                <a:solidFill>
                  <a:srgbClr val="0000FF"/>
                </a:solidFill>
                <a:latin typeface="ArialMT"/>
              </a:rPr>
              <a:t>He et al., 2015, 2016</a:t>
            </a:r>
            <a:r>
              <a:rPr lang="en-US" sz="1400" dirty="0">
                <a:solidFill>
                  <a:srgbClr val="0000FF"/>
                </a:solidFill>
                <a:latin typeface="ArialMT"/>
              </a:rPr>
              <a:t>]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693139850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932781" y="3001930"/>
            <a:ext cx="8326438" cy="641239"/>
          </a:xfrm>
        </p:spPr>
        <p:txBody>
          <a:bodyPr/>
          <a:lstStyle/>
          <a:p>
            <a:pPr algn="ctr"/>
            <a:r>
              <a:rPr lang="en-US" dirty="0"/>
              <a:t>Is learning better networks as simple as stacking more layers?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</a:p>
        </p:txBody>
      </p:sp>
    </p:spTree>
    <p:extLst>
      <p:ext uri="{BB962C8B-B14F-4D97-AF65-F5344CB8AC3E}">
        <p14:creationId xmlns:p14="http://schemas.microsoft.com/office/powerpoint/2010/main" val="547220485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template_informatika_slide">
  <a:themeElements>
    <a:clrScheme name="IEEE Corporate">
      <a:dk1>
        <a:sysClr val="windowText" lastClr="000000"/>
      </a:dk1>
      <a:lt1>
        <a:sysClr val="window" lastClr="FFFFFF"/>
      </a:lt1>
      <a:dk2>
        <a:srgbClr val="00678F"/>
      </a:dk2>
      <a:lt2>
        <a:srgbClr val="EEECE1"/>
      </a:lt2>
      <a:accent1>
        <a:srgbClr val="0066A1"/>
      </a:accent1>
      <a:accent2>
        <a:srgbClr val="E37222"/>
      </a:accent2>
      <a:accent3>
        <a:srgbClr val="71953D"/>
      </a:accent3>
      <a:accent4>
        <a:srgbClr val="6B1F7C"/>
      </a:accent4>
      <a:accent5>
        <a:srgbClr val="009FDB"/>
      </a:accent5>
      <a:accent6>
        <a:srgbClr val="810031"/>
      </a:accent6>
      <a:hlink>
        <a:srgbClr val="0066A1"/>
      </a:hlink>
      <a:folHlink>
        <a:srgbClr val="541868"/>
      </a:folHlink>
    </a:clrScheme>
    <a:fontScheme name="Office">
      <a:majorFont>
        <a:latin typeface="Verdan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Verdana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ln>
          <a:noFill/>
        </a:ln>
      </a:spPr>
      <a:bodyPr/>
      <a:lstStyle>
        <a:defPPr>
          <a:defRPr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ieee_presentation_template.pot</Template>
  <TotalTime>5784</TotalTime>
  <Words>2044</Words>
  <Application>Microsoft Office PowerPoint</Application>
  <PresentationFormat>Widescreen</PresentationFormat>
  <Paragraphs>471</Paragraphs>
  <Slides>49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7" baseType="lpstr">
      <vt:lpstr>Arial</vt:lpstr>
      <vt:lpstr>ArialMT</vt:lpstr>
      <vt:lpstr>Brush Script Std</vt:lpstr>
      <vt:lpstr>Calibri</vt:lpstr>
      <vt:lpstr>Lucida Grande</vt:lpstr>
      <vt:lpstr>Verdana</vt:lpstr>
      <vt:lpstr>Wingdings</vt:lpstr>
      <vt:lpstr>template_informatika_slide</vt:lpstr>
      <vt:lpstr>2015</vt:lpstr>
      <vt:lpstr>ImageNet 2015</vt:lpstr>
      <vt:lpstr>Residual Network</vt:lpstr>
      <vt:lpstr>ImageNet Large Scale Visual Recognition Challenge (ILSVRC) Winners</vt:lpstr>
      <vt:lpstr>Revolution of Depth</vt:lpstr>
      <vt:lpstr>Revolution of Depth</vt:lpstr>
      <vt:lpstr>Revolution of Depth</vt:lpstr>
      <vt:lpstr>PowerPoint Presentation</vt:lpstr>
      <vt:lpstr>Is learning better networks as simple as stacking more layers?</vt:lpstr>
      <vt:lpstr>Do not simply stacking layers (!)</vt:lpstr>
      <vt:lpstr>Do not simply stacking layers (!)</vt:lpstr>
      <vt:lpstr>Hypothesis:   The problem is an optimization problem, deeper models are harder to optimize</vt:lpstr>
      <vt:lpstr>Residual Network</vt:lpstr>
      <vt:lpstr>Residual Network</vt:lpstr>
      <vt:lpstr>ResNet Details</vt:lpstr>
      <vt:lpstr>ResNet Details</vt:lpstr>
      <vt:lpstr>ResNet Details</vt:lpstr>
      <vt:lpstr>ResNet-50</vt:lpstr>
      <vt:lpstr>ResNet-152</vt:lpstr>
      <vt:lpstr>ResNet on ImageNet</vt:lpstr>
      <vt:lpstr>Residual Network</vt:lpstr>
      <vt:lpstr>Residual Network: Bottleneck Block</vt:lpstr>
      <vt:lpstr>Residual Network</vt:lpstr>
      <vt:lpstr>Residual Network</vt:lpstr>
      <vt:lpstr>Comparing Complexity</vt:lpstr>
      <vt:lpstr>ResNet</vt:lpstr>
      <vt:lpstr>Comparing Complexity</vt:lpstr>
      <vt:lpstr>ILSVRC 2016 - Winners</vt:lpstr>
      <vt:lpstr>Winner 2016: Trimps-Soushen Ensembles</vt:lpstr>
      <vt:lpstr>2nd Winner 2016: ResNeXt</vt:lpstr>
      <vt:lpstr>2nd Winner 2016: ResNeXt</vt:lpstr>
      <vt:lpstr>ILSVRC 2017 - Winners</vt:lpstr>
      <vt:lpstr>Winners 2017: SENet</vt:lpstr>
      <vt:lpstr>Squeeze-and-Excitation Networks</vt:lpstr>
      <vt:lpstr>Completion of the challenge: Annual ImageNet competition no longer held after 2017, now moved to Kaggle</vt:lpstr>
      <vt:lpstr>Beyond 2016…</vt:lpstr>
      <vt:lpstr>Beyond 2016…</vt:lpstr>
      <vt:lpstr>PowerPoint Presentation</vt:lpstr>
      <vt:lpstr>Summary</vt:lpstr>
      <vt:lpstr>TL;DR</vt:lpstr>
      <vt:lpstr>TL;DR</vt:lpstr>
      <vt:lpstr>TL;DR</vt:lpstr>
      <vt:lpstr>TL;DR – don’t be a hero</vt:lpstr>
      <vt:lpstr>TL;DR – don’t be a hero</vt:lpstr>
      <vt:lpstr>TL;DR –  Pretrained Models</vt:lpstr>
      <vt:lpstr>Question?</vt:lpstr>
      <vt:lpstr>Next Agenda</vt:lpstr>
      <vt:lpstr>References</vt:lpstr>
      <vt:lpstr>PowerPoint Presentation</vt:lpstr>
    </vt:vector>
  </TitlesOfParts>
  <Company>IEEE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Anditya Arifianto</dc:creator>
  <cp:lastModifiedBy>Anditya Arifianto</cp:lastModifiedBy>
  <cp:revision>524</cp:revision>
  <dcterms:created xsi:type="dcterms:W3CDTF">2012-11-14T18:53:32Z</dcterms:created>
  <dcterms:modified xsi:type="dcterms:W3CDTF">2020-10-24T01:25:22Z</dcterms:modified>
</cp:coreProperties>
</file>